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3.xml" ContentType="application/vnd.openxmlformats-officedocument.themeOverride+xml"/>
  <Override PartName="/ppt/notesSlides/notesSlide12.xml" ContentType="application/vnd.openxmlformats-officedocument.presentationml.notesSlide+xml"/>
  <Override PartName="/ppt/theme/themeOverride4.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39"/>
  </p:notesMasterIdLst>
  <p:sldIdLst>
    <p:sldId id="256" r:id="rId5"/>
    <p:sldId id="257" r:id="rId6"/>
    <p:sldId id="276" r:id="rId7"/>
    <p:sldId id="258" r:id="rId8"/>
    <p:sldId id="259" r:id="rId9"/>
    <p:sldId id="260" r:id="rId10"/>
    <p:sldId id="261" r:id="rId11"/>
    <p:sldId id="262" r:id="rId12"/>
    <p:sldId id="265" r:id="rId13"/>
    <p:sldId id="266" r:id="rId14"/>
    <p:sldId id="267" r:id="rId15"/>
    <p:sldId id="268" r:id="rId16"/>
    <p:sldId id="269" r:id="rId17"/>
    <p:sldId id="277" r:id="rId18"/>
    <p:sldId id="270" r:id="rId19"/>
    <p:sldId id="271" r:id="rId20"/>
    <p:sldId id="272" r:id="rId21"/>
    <p:sldId id="283" r:id="rId22"/>
    <p:sldId id="273" r:id="rId23"/>
    <p:sldId id="274" r:id="rId24"/>
    <p:sldId id="275" r:id="rId25"/>
    <p:sldId id="280" r:id="rId26"/>
    <p:sldId id="281" r:id="rId27"/>
    <p:sldId id="278" r:id="rId28"/>
    <p:sldId id="279" r:id="rId29"/>
    <p:sldId id="282" r:id="rId30"/>
    <p:sldId id="284" r:id="rId31"/>
    <p:sldId id="285" r:id="rId32"/>
    <p:sldId id="286" r:id="rId33"/>
    <p:sldId id="287" r:id="rId34"/>
    <p:sldId id="290" r:id="rId35"/>
    <p:sldId id="288" r:id="rId36"/>
    <p:sldId id="291" r:id="rId37"/>
    <p:sldId id="289" r:id="rId38"/>
  </p:sldIdLst>
  <p:sldSz cx="9144000" cy="6858000" type="screen4x3"/>
  <p:notesSz cx="7023100" cy="9309100"/>
  <p:defaultTextStyle>
    <a:defPPr rtl="0">
      <a:defRPr lang="fr-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C9938A-34B3-4AC6-963A-AC3A056FE981}" v="3" dt="2023-05-08T16:40:24.579"/>
    <p1510:client id="{E15C7C72-A749-D454-2A52-04C7295F0FA7}" v="18" dt="2023-05-10T20:02:27.1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542" autoAdjust="0"/>
    <p:restoredTop sz="91769" autoAdjust="0"/>
  </p:normalViewPr>
  <p:slideViewPr>
    <p:cSldViewPr>
      <p:cViewPr varScale="1">
        <p:scale>
          <a:sx n="104" d="100"/>
          <a:sy n="104" d="100"/>
        </p:scale>
        <p:origin x="1422"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 Mastronardi" userId="869c487a-8c28-4260-98b9-af4626dd94ec" providerId="ADAL" clId="{0CC9938A-34B3-4AC6-963A-AC3A056FE981}"/>
    <pc:docChg chg="custSel modSld">
      <pc:chgData name="Amanda Mastronardi" userId="869c487a-8c28-4260-98b9-af4626dd94ec" providerId="ADAL" clId="{0CC9938A-34B3-4AC6-963A-AC3A056FE981}" dt="2023-05-08T16:42:04.900" v="34" actId="1076"/>
      <pc:docMkLst>
        <pc:docMk/>
      </pc:docMkLst>
      <pc:sldChg chg="addSp delSp modSp mod">
        <pc:chgData name="Amanda Mastronardi" userId="869c487a-8c28-4260-98b9-af4626dd94ec" providerId="ADAL" clId="{0CC9938A-34B3-4AC6-963A-AC3A056FE981}" dt="2023-05-08T16:42:04.900" v="34" actId="1076"/>
        <pc:sldMkLst>
          <pc:docMk/>
          <pc:sldMk cId="3956082371" sldId="256"/>
        </pc:sldMkLst>
        <pc:spChg chg="del">
          <ac:chgData name="Amanda Mastronardi" userId="869c487a-8c28-4260-98b9-af4626dd94ec" providerId="ADAL" clId="{0CC9938A-34B3-4AC6-963A-AC3A056FE981}" dt="2023-05-08T16:36:25.241" v="3" actId="478"/>
          <ac:spMkLst>
            <pc:docMk/>
            <pc:sldMk cId="3956082371" sldId="256"/>
            <ac:spMk id="2" creationId="{00000000-0000-0000-0000-000000000000}"/>
          </ac:spMkLst>
        </pc:spChg>
        <pc:spChg chg="del">
          <ac:chgData name="Amanda Mastronardi" userId="869c487a-8c28-4260-98b9-af4626dd94ec" providerId="ADAL" clId="{0CC9938A-34B3-4AC6-963A-AC3A056FE981}" dt="2023-05-08T16:36:26.330" v="4" actId="478"/>
          <ac:spMkLst>
            <pc:docMk/>
            <pc:sldMk cId="3956082371" sldId="256"/>
            <ac:spMk id="3" creationId="{00000000-0000-0000-0000-000000000000}"/>
          </ac:spMkLst>
        </pc:spChg>
        <pc:spChg chg="del">
          <ac:chgData name="Amanda Mastronardi" userId="869c487a-8c28-4260-98b9-af4626dd94ec" providerId="ADAL" clId="{0CC9938A-34B3-4AC6-963A-AC3A056FE981}" dt="2023-05-08T16:36:26.834" v="5" actId="478"/>
          <ac:spMkLst>
            <pc:docMk/>
            <pc:sldMk cId="3956082371" sldId="256"/>
            <ac:spMk id="8" creationId="{00000000-0000-0000-0000-000000000000}"/>
          </ac:spMkLst>
        </pc:spChg>
        <pc:spChg chg="del">
          <ac:chgData name="Amanda Mastronardi" userId="869c487a-8c28-4260-98b9-af4626dd94ec" providerId="ADAL" clId="{0CC9938A-34B3-4AC6-963A-AC3A056FE981}" dt="2023-05-08T16:36:27.882" v="6" actId="478"/>
          <ac:spMkLst>
            <pc:docMk/>
            <pc:sldMk cId="3956082371" sldId="256"/>
            <ac:spMk id="9" creationId="{00000000-0000-0000-0000-000000000000}"/>
          </ac:spMkLst>
        </pc:spChg>
        <pc:spChg chg="add mod ord">
          <ac:chgData name="Amanda Mastronardi" userId="869c487a-8c28-4260-98b9-af4626dd94ec" providerId="ADAL" clId="{0CC9938A-34B3-4AC6-963A-AC3A056FE981}" dt="2023-05-08T16:37:07.674" v="13" actId="167"/>
          <ac:spMkLst>
            <pc:docMk/>
            <pc:sldMk cId="3956082371" sldId="256"/>
            <ac:spMk id="11" creationId="{C9DB06B2-FFFF-FF8A-4570-474F48F0458A}"/>
          </ac:spMkLst>
        </pc:spChg>
        <pc:picChg chg="del">
          <ac:chgData name="Amanda Mastronardi" userId="869c487a-8c28-4260-98b9-af4626dd94ec" providerId="ADAL" clId="{0CC9938A-34B3-4AC6-963A-AC3A056FE981}" dt="2023-05-08T16:36:23.953" v="2" actId="478"/>
          <ac:picMkLst>
            <pc:docMk/>
            <pc:sldMk cId="3956082371" sldId="256"/>
            <ac:picMk id="4" creationId="{00000000-0000-0000-0000-000000000000}"/>
          </ac:picMkLst>
        </pc:picChg>
        <pc:picChg chg="del">
          <ac:chgData name="Amanda Mastronardi" userId="869c487a-8c28-4260-98b9-af4626dd94ec" providerId="ADAL" clId="{0CC9938A-34B3-4AC6-963A-AC3A056FE981}" dt="2023-05-08T16:36:21.642" v="1" actId="478"/>
          <ac:picMkLst>
            <pc:docMk/>
            <pc:sldMk cId="3956082371" sldId="256"/>
            <ac:picMk id="5" creationId="{00000000-0000-0000-0000-000000000000}"/>
          </ac:picMkLst>
        </pc:picChg>
        <pc:picChg chg="del">
          <ac:chgData name="Amanda Mastronardi" userId="869c487a-8c28-4260-98b9-af4626dd94ec" providerId="ADAL" clId="{0CC9938A-34B3-4AC6-963A-AC3A056FE981}" dt="2023-05-08T16:36:19.572" v="0" actId="478"/>
          <ac:picMkLst>
            <pc:docMk/>
            <pc:sldMk cId="3956082371" sldId="256"/>
            <ac:picMk id="6" creationId="{00000000-0000-0000-0000-000000000000}"/>
          </ac:picMkLst>
        </pc:picChg>
        <pc:picChg chg="add mod modCrop">
          <ac:chgData name="Amanda Mastronardi" userId="869c487a-8c28-4260-98b9-af4626dd94ec" providerId="ADAL" clId="{0CC9938A-34B3-4AC6-963A-AC3A056FE981}" dt="2023-05-08T16:40:21.001" v="18" actId="14100"/>
          <ac:picMkLst>
            <pc:docMk/>
            <pc:sldMk cId="3956082371" sldId="256"/>
            <ac:picMk id="10" creationId="{B776FA4E-8DB9-F002-2655-586FE72FEC39}"/>
          </ac:picMkLst>
        </pc:picChg>
        <pc:picChg chg="add mod modCrop">
          <ac:chgData name="Amanda Mastronardi" userId="869c487a-8c28-4260-98b9-af4626dd94ec" providerId="ADAL" clId="{0CC9938A-34B3-4AC6-963A-AC3A056FE981}" dt="2023-05-08T16:42:04.900" v="34" actId="1076"/>
          <ac:picMkLst>
            <pc:docMk/>
            <pc:sldMk cId="3956082371" sldId="256"/>
            <ac:picMk id="12" creationId="{FF168A2A-24FC-ABDC-3B9F-0EC530E7CD2A}"/>
          </ac:picMkLst>
        </pc:picChg>
        <pc:picChg chg="add mod">
          <ac:chgData name="Amanda Mastronardi" userId="869c487a-8c28-4260-98b9-af4626dd94ec" providerId="ADAL" clId="{0CC9938A-34B3-4AC6-963A-AC3A056FE981}" dt="2023-05-08T16:40:27.214" v="21" actId="1076"/>
          <ac:picMkLst>
            <pc:docMk/>
            <pc:sldMk cId="3956082371" sldId="256"/>
            <ac:picMk id="13" creationId="{A2890D5B-5EBB-C5F8-B380-4CF7185E9BB7}"/>
          </ac:picMkLst>
        </pc:picChg>
      </pc:sldChg>
    </pc:docChg>
  </pc:docChgLst>
  <pc:docChgLst>
    <pc:chgData name="Melissa Overkamp" userId="S::moverkamp@communitylivingessex.org::dd739427-7346-470c-a7ce-d3c731dff4a5" providerId="AD" clId="Web-{E15C7C72-A749-D454-2A52-04C7295F0FA7}"/>
    <pc:docChg chg="modSld">
      <pc:chgData name="Melissa Overkamp" userId="S::moverkamp@communitylivingessex.org::dd739427-7346-470c-a7ce-d3c731dff4a5" providerId="AD" clId="Web-{E15C7C72-A749-D454-2A52-04C7295F0FA7}" dt="2023-05-10T20:02:27.189" v="17" actId="14100"/>
      <pc:docMkLst>
        <pc:docMk/>
      </pc:docMkLst>
      <pc:sldChg chg="addSp delSp modSp">
        <pc:chgData name="Melissa Overkamp" userId="S::moverkamp@communitylivingessex.org::dd739427-7346-470c-a7ce-d3c731dff4a5" providerId="AD" clId="Web-{E15C7C72-A749-D454-2A52-04C7295F0FA7}" dt="2023-05-10T19:58:34.847" v="4" actId="14100"/>
        <pc:sldMkLst>
          <pc:docMk/>
          <pc:sldMk cId="932575958" sldId="265"/>
        </pc:sldMkLst>
        <pc:picChg chg="add mod">
          <ac:chgData name="Melissa Overkamp" userId="S::moverkamp@communitylivingessex.org::dd739427-7346-470c-a7ce-d3c731dff4a5" providerId="AD" clId="Web-{E15C7C72-A749-D454-2A52-04C7295F0FA7}" dt="2023-05-10T19:58:34.847" v="4" actId="14100"/>
          <ac:picMkLst>
            <pc:docMk/>
            <pc:sldMk cId="932575958" sldId="265"/>
            <ac:picMk id="2" creationId="{7FEB5854-FE0F-ADD7-AFDC-9ECB862BC8C1}"/>
          </ac:picMkLst>
        </pc:picChg>
        <pc:picChg chg="del">
          <ac:chgData name="Melissa Overkamp" userId="S::moverkamp@communitylivingessex.org::dd739427-7346-470c-a7ce-d3c731dff4a5" providerId="AD" clId="Web-{E15C7C72-A749-D454-2A52-04C7295F0FA7}" dt="2023-05-10T19:57:41.425" v="0"/>
          <ac:picMkLst>
            <pc:docMk/>
            <pc:sldMk cId="932575958" sldId="265"/>
            <ac:picMk id="1028" creationId="{00000000-0000-0000-0000-000000000000}"/>
          </ac:picMkLst>
        </pc:picChg>
      </pc:sldChg>
      <pc:sldChg chg="addSp delSp modSp">
        <pc:chgData name="Melissa Overkamp" userId="S::moverkamp@communitylivingessex.org::dd739427-7346-470c-a7ce-d3c731dff4a5" providerId="AD" clId="Web-{E15C7C72-A749-D454-2A52-04C7295F0FA7}" dt="2023-05-10T20:00:11.565" v="9" actId="14100"/>
        <pc:sldMkLst>
          <pc:docMk/>
          <pc:sldMk cId="3546426470" sldId="273"/>
        </pc:sldMkLst>
        <pc:picChg chg="add mod">
          <ac:chgData name="Melissa Overkamp" userId="S::moverkamp@communitylivingessex.org::dd739427-7346-470c-a7ce-d3c731dff4a5" providerId="AD" clId="Web-{E15C7C72-A749-D454-2A52-04C7295F0FA7}" dt="2023-05-10T20:00:11.565" v="9" actId="14100"/>
          <ac:picMkLst>
            <pc:docMk/>
            <pc:sldMk cId="3546426470" sldId="273"/>
            <ac:picMk id="2" creationId="{D772317D-E0AC-D779-0575-94CF9CF7F36F}"/>
          </ac:picMkLst>
        </pc:picChg>
        <pc:picChg chg="del">
          <ac:chgData name="Melissa Overkamp" userId="S::moverkamp@communitylivingessex.org::dd739427-7346-470c-a7ce-d3c731dff4a5" providerId="AD" clId="Web-{E15C7C72-A749-D454-2A52-04C7295F0FA7}" dt="2023-05-10T19:59:07.753" v="5"/>
          <ac:picMkLst>
            <pc:docMk/>
            <pc:sldMk cId="3546426470" sldId="273"/>
            <ac:picMk id="2050" creationId="{00000000-0000-0000-0000-000000000000}"/>
          </ac:picMkLst>
        </pc:picChg>
      </pc:sldChg>
      <pc:sldChg chg="addSp delSp modSp">
        <pc:chgData name="Melissa Overkamp" userId="S::moverkamp@communitylivingessex.org::dd739427-7346-470c-a7ce-d3c731dff4a5" providerId="AD" clId="Web-{E15C7C72-A749-D454-2A52-04C7295F0FA7}" dt="2023-05-10T20:01:07.658" v="13" actId="14100"/>
        <pc:sldMkLst>
          <pc:docMk/>
          <pc:sldMk cId="2508428619" sldId="275"/>
        </pc:sldMkLst>
        <pc:picChg chg="add mod">
          <ac:chgData name="Melissa Overkamp" userId="S::moverkamp@communitylivingessex.org::dd739427-7346-470c-a7ce-d3c731dff4a5" providerId="AD" clId="Web-{E15C7C72-A749-D454-2A52-04C7295F0FA7}" dt="2023-05-10T20:01:07.658" v="13" actId="14100"/>
          <ac:picMkLst>
            <pc:docMk/>
            <pc:sldMk cId="2508428619" sldId="275"/>
            <ac:picMk id="6" creationId="{5F856346-9E7E-4F1B-8773-3488FBC260FE}"/>
          </ac:picMkLst>
        </pc:picChg>
        <pc:picChg chg="del">
          <ac:chgData name="Melissa Overkamp" userId="S::moverkamp@communitylivingessex.org::dd739427-7346-470c-a7ce-d3c731dff4a5" providerId="AD" clId="Web-{E15C7C72-A749-D454-2A52-04C7295F0FA7}" dt="2023-05-10T20:00:30.596" v="10"/>
          <ac:picMkLst>
            <pc:docMk/>
            <pc:sldMk cId="2508428619" sldId="275"/>
            <ac:picMk id="3075" creationId="{00000000-0000-0000-0000-000000000000}"/>
          </ac:picMkLst>
        </pc:picChg>
      </pc:sldChg>
      <pc:sldChg chg="addSp delSp modSp">
        <pc:chgData name="Melissa Overkamp" userId="S::moverkamp@communitylivingessex.org::dd739427-7346-470c-a7ce-d3c731dff4a5" providerId="AD" clId="Web-{E15C7C72-A749-D454-2A52-04C7295F0FA7}" dt="2023-05-10T20:02:27.189" v="17" actId="14100"/>
        <pc:sldMkLst>
          <pc:docMk/>
          <pc:sldMk cId="3108019397" sldId="285"/>
        </pc:sldMkLst>
        <pc:picChg chg="add mod">
          <ac:chgData name="Melissa Overkamp" userId="S::moverkamp@communitylivingessex.org::dd739427-7346-470c-a7ce-d3c731dff4a5" providerId="AD" clId="Web-{E15C7C72-A749-D454-2A52-04C7295F0FA7}" dt="2023-05-10T20:02:27.189" v="17" actId="14100"/>
          <ac:picMkLst>
            <pc:docMk/>
            <pc:sldMk cId="3108019397" sldId="285"/>
            <ac:picMk id="6" creationId="{E690536A-AD6C-28F6-8470-4B9BD424F3DD}"/>
          </ac:picMkLst>
        </pc:picChg>
        <pc:picChg chg="del">
          <ac:chgData name="Melissa Overkamp" userId="S::moverkamp@communitylivingessex.org::dd739427-7346-470c-a7ce-d3c731dff4a5" providerId="AD" clId="Web-{E15C7C72-A749-D454-2A52-04C7295F0FA7}" dt="2023-05-10T20:01:23.845" v="14"/>
          <ac:picMkLst>
            <pc:docMk/>
            <pc:sldMk cId="3108019397" sldId="285"/>
            <ac:picMk id="4098"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pPr rtl="0"/>
            <a:endParaRPr lang="en-CA"/>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pPr rtl="0"/>
            <a:fld id="{527D5CA7-98FE-4097-8498-90D644D87156}" type="datetimeFigureOut">
              <a:rPr lang="en-CA" smtClean="0"/>
              <a:t>2023-05-10</a:t>
            </a:fld>
            <a:endParaRPr lang="en-CA"/>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pPr rtl="0"/>
            <a:endParaRPr lang="en-CA"/>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rtl="0"/>
            <a:r>
              <a:rPr lang="fr-ca"/>
              <a:t>Click to edit Master text styles</a:t>
            </a:r>
          </a:p>
          <a:p>
            <a:pPr lvl="1" rtl="0"/>
            <a:r>
              <a:rPr lang="fr-ca"/>
              <a:t>Second level</a:t>
            </a:r>
          </a:p>
          <a:p>
            <a:pPr lvl="2" rtl="0"/>
            <a:r>
              <a:rPr lang="fr-ca"/>
              <a:t>Third level</a:t>
            </a:r>
          </a:p>
          <a:p>
            <a:pPr lvl="3" rtl="0"/>
            <a:r>
              <a:rPr lang="fr-ca"/>
              <a:t>Fourth level</a:t>
            </a:r>
          </a:p>
          <a:p>
            <a:pPr lvl="4" rtl="0"/>
            <a:r>
              <a:rPr lang="fr-ca"/>
              <a:t>Fifth level</a:t>
            </a:r>
            <a:endParaRPr lang="en-CA"/>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pPr rtl="0"/>
            <a:endParaRPr lang="en-CA"/>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pPr rtl="0"/>
            <a:fld id="{EC70A76C-80C4-4500-885C-A19856D918F3}" type="slidenum">
              <a:rPr lang="en-CA" smtClean="0"/>
              <a:t>‹#›</a:t>
            </a:fld>
            <a:endParaRPr lang="en-CA"/>
          </a:p>
        </p:txBody>
      </p:sp>
    </p:spTree>
    <p:extLst>
      <p:ext uri="{BB962C8B-B14F-4D97-AF65-F5344CB8AC3E}">
        <p14:creationId xmlns:p14="http://schemas.microsoft.com/office/powerpoint/2010/main" val="3436725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1</a:t>
            </a:fld>
            <a:endParaRPr lang="en-CA" dirty="0"/>
          </a:p>
        </p:txBody>
      </p:sp>
    </p:spTree>
    <p:extLst>
      <p:ext uri="{BB962C8B-B14F-4D97-AF65-F5344CB8AC3E}">
        <p14:creationId xmlns:p14="http://schemas.microsoft.com/office/powerpoint/2010/main" val="394304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2</a:t>
            </a:fld>
            <a:endParaRPr lang="en-CA" dirty="0"/>
          </a:p>
        </p:txBody>
      </p:sp>
    </p:spTree>
    <p:extLst>
      <p:ext uri="{BB962C8B-B14F-4D97-AF65-F5344CB8AC3E}">
        <p14:creationId xmlns:p14="http://schemas.microsoft.com/office/powerpoint/2010/main" val="1147578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indent="0" rtl="0">
              <a:buFont typeface="Courier New" panose="02070309020205020404" pitchFamily="49" charset="0"/>
              <a:buNone/>
            </a:pPr>
            <a:endParaRPr lang="en-CA"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3</a:t>
            </a:fld>
            <a:endParaRPr lang="en-CA" dirty="0"/>
          </a:p>
        </p:txBody>
      </p:sp>
    </p:spTree>
    <p:extLst>
      <p:ext uri="{BB962C8B-B14F-4D97-AF65-F5344CB8AC3E}">
        <p14:creationId xmlns:p14="http://schemas.microsoft.com/office/powerpoint/2010/main" val="831106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indent="0" rtl="0">
              <a:lnSpc>
                <a:spcPct val="150000"/>
              </a:lnSpc>
              <a:buFont typeface="Courier New" panose="02070309020205020404" pitchFamily="49" charset="0"/>
              <a:buNone/>
            </a:pPr>
            <a:endParaRPr lang="en-CA" b="1" dirty="0">
              <a:latin typeface="Times New Roman" panose="02020603050405020304" pitchFamily="18" charset="0"/>
              <a:cs typeface="Times New Roman" panose="02020603050405020304" pitchFamily="18" charset="0"/>
              <a:sym typeface="Wingdings" panose="05000000000000000000" pitchFamily="2" charset="2"/>
            </a:endParaRPr>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4</a:t>
            </a:fld>
            <a:endParaRPr lang="en-CA" dirty="0"/>
          </a:p>
        </p:txBody>
      </p:sp>
    </p:spTree>
    <p:extLst>
      <p:ext uri="{BB962C8B-B14F-4D97-AF65-F5344CB8AC3E}">
        <p14:creationId xmlns:p14="http://schemas.microsoft.com/office/powerpoint/2010/main" val="567960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5</a:t>
            </a:fld>
            <a:endParaRPr lang="en-CA" dirty="0"/>
          </a:p>
        </p:txBody>
      </p:sp>
    </p:spTree>
    <p:extLst>
      <p:ext uri="{BB962C8B-B14F-4D97-AF65-F5344CB8AC3E}">
        <p14:creationId xmlns:p14="http://schemas.microsoft.com/office/powerpoint/2010/main" val="2101534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indent="0" rtl="0" fontAlgn="base">
              <a:lnSpc>
                <a:spcPct val="150000"/>
              </a:lnSpc>
              <a:buFont typeface="Courier New" panose="02070309020205020404" pitchFamily="49" charset="0"/>
              <a:buNone/>
            </a:pPr>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6</a:t>
            </a:fld>
            <a:endParaRPr lang="en-CA" dirty="0"/>
          </a:p>
        </p:txBody>
      </p:sp>
    </p:spTree>
    <p:extLst>
      <p:ext uri="{BB962C8B-B14F-4D97-AF65-F5344CB8AC3E}">
        <p14:creationId xmlns:p14="http://schemas.microsoft.com/office/powerpoint/2010/main" val="3247591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7</a:t>
            </a:fld>
            <a:endParaRPr lang="en-CA"/>
          </a:p>
        </p:txBody>
      </p:sp>
    </p:spTree>
    <p:extLst>
      <p:ext uri="{BB962C8B-B14F-4D97-AF65-F5344CB8AC3E}">
        <p14:creationId xmlns:p14="http://schemas.microsoft.com/office/powerpoint/2010/main" val="122187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8</a:t>
            </a:fld>
            <a:endParaRPr lang="en-CA"/>
          </a:p>
        </p:txBody>
      </p:sp>
    </p:spTree>
    <p:extLst>
      <p:ext uri="{BB962C8B-B14F-4D97-AF65-F5344CB8AC3E}">
        <p14:creationId xmlns:p14="http://schemas.microsoft.com/office/powerpoint/2010/main" val="2322616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b="1"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9</a:t>
            </a:fld>
            <a:endParaRPr lang="en-CA"/>
          </a:p>
        </p:txBody>
      </p:sp>
    </p:spTree>
    <p:extLst>
      <p:ext uri="{BB962C8B-B14F-4D97-AF65-F5344CB8AC3E}">
        <p14:creationId xmlns:p14="http://schemas.microsoft.com/office/powerpoint/2010/main" val="1636466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10</a:t>
            </a:fld>
            <a:endParaRPr lang="en-CA"/>
          </a:p>
        </p:txBody>
      </p:sp>
    </p:spTree>
    <p:extLst>
      <p:ext uri="{BB962C8B-B14F-4D97-AF65-F5344CB8AC3E}">
        <p14:creationId xmlns:p14="http://schemas.microsoft.com/office/powerpoint/2010/main" val="1703740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11</a:t>
            </a:fld>
            <a:endParaRPr lang="en-CA"/>
          </a:p>
        </p:txBody>
      </p:sp>
    </p:spTree>
    <p:extLst>
      <p:ext uri="{BB962C8B-B14F-4D97-AF65-F5344CB8AC3E}">
        <p14:creationId xmlns:p14="http://schemas.microsoft.com/office/powerpoint/2010/main" val="3031385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12</a:t>
            </a:fld>
            <a:endParaRPr lang="en-CA"/>
          </a:p>
        </p:txBody>
      </p:sp>
    </p:spTree>
    <p:extLst>
      <p:ext uri="{BB962C8B-B14F-4D97-AF65-F5344CB8AC3E}">
        <p14:creationId xmlns:p14="http://schemas.microsoft.com/office/powerpoint/2010/main" val="389126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13</a:t>
            </a:fld>
            <a:endParaRPr lang="en-CA"/>
          </a:p>
        </p:txBody>
      </p:sp>
    </p:spTree>
    <p:extLst>
      <p:ext uri="{BB962C8B-B14F-4D97-AF65-F5344CB8AC3E}">
        <p14:creationId xmlns:p14="http://schemas.microsoft.com/office/powerpoint/2010/main" val="717361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14</a:t>
            </a:fld>
            <a:endParaRPr lang="en-CA"/>
          </a:p>
        </p:txBody>
      </p:sp>
    </p:spTree>
    <p:extLst>
      <p:ext uri="{BB962C8B-B14F-4D97-AF65-F5344CB8AC3E}">
        <p14:creationId xmlns:p14="http://schemas.microsoft.com/office/powerpoint/2010/main" val="3107681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15</a:t>
            </a:fld>
            <a:endParaRPr lang="en-CA"/>
          </a:p>
        </p:txBody>
      </p:sp>
    </p:spTree>
    <p:extLst>
      <p:ext uri="{BB962C8B-B14F-4D97-AF65-F5344CB8AC3E}">
        <p14:creationId xmlns:p14="http://schemas.microsoft.com/office/powerpoint/2010/main" val="5071517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16</a:t>
            </a:fld>
            <a:endParaRPr lang="en-CA"/>
          </a:p>
        </p:txBody>
      </p:sp>
    </p:spTree>
    <p:extLst>
      <p:ext uri="{BB962C8B-B14F-4D97-AF65-F5344CB8AC3E}">
        <p14:creationId xmlns:p14="http://schemas.microsoft.com/office/powerpoint/2010/main" val="2055665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lnSpc>
                <a:spcPct val="150000"/>
              </a:lnSpc>
            </a:pPr>
            <a:endParaRPr lang="en-CA" sz="1100" dirty="0">
              <a:ea typeface="Calibri"/>
              <a:cs typeface="Times New Roman"/>
            </a:endParaRPr>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17</a:t>
            </a:fld>
            <a:endParaRPr lang="en-CA"/>
          </a:p>
        </p:txBody>
      </p:sp>
    </p:spTree>
    <p:extLst>
      <p:ext uri="{BB962C8B-B14F-4D97-AF65-F5344CB8AC3E}">
        <p14:creationId xmlns:p14="http://schemas.microsoft.com/office/powerpoint/2010/main" val="3416055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b="1"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18</a:t>
            </a:fld>
            <a:endParaRPr lang="en-CA"/>
          </a:p>
        </p:txBody>
      </p:sp>
    </p:spTree>
    <p:extLst>
      <p:ext uri="{BB962C8B-B14F-4D97-AF65-F5344CB8AC3E}">
        <p14:creationId xmlns:p14="http://schemas.microsoft.com/office/powerpoint/2010/main" val="3112252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b="1"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19</a:t>
            </a:fld>
            <a:endParaRPr lang="en-CA"/>
          </a:p>
        </p:txBody>
      </p:sp>
    </p:spTree>
    <p:extLst>
      <p:ext uri="{BB962C8B-B14F-4D97-AF65-F5344CB8AC3E}">
        <p14:creationId xmlns:p14="http://schemas.microsoft.com/office/powerpoint/2010/main" val="38407730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20</a:t>
            </a:fld>
            <a:endParaRPr lang="en-CA"/>
          </a:p>
        </p:txBody>
      </p:sp>
    </p:spTree>
    <p:extLst>
      <p:ext uri="{BB962C8B-B14F-4D97-AF65-F5344CB8AC3E}">
        <p14:creationId xmlns:p14="http://schemas.microsoft.com/office/powerpoint/2010/main" val="3535626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b="1"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21</a:t>
            </a:fld>
            <a:endParaRPr lang="en-CA"/>
          </a:p>
        </p:txBody>
      </p:sp>
    </p:spTree>
    <p:extLst>
      <p:ext uri="{BB962C8B-B14F-4D97-AF65-F5344CB8AC3E}">
        <p14:creationId xmlns:p14="http://schemas.microsoft.com/office/powerpoint/2010/main" val="476744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22</a:t>
            </a:fld>
            <a:endParaRPr lang="en-CA"/>
          </a:p>
        </p:txBody>
      </p:sp>
    </p:spTree>
    <p:extLst>
      <p:ext uri="{BB962C8B-B14F-4D97-AF65-F5344CB8AC3E}">
        <p14:creationId xmlns:p14="http://schemas.microsoft.com/office/powerpoint/2010/main" val="20930089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23</a:t>
            </a:fld>
            <a:endParaRPr lang="en-CA"/>
          </a:p>
        </p:txBody>
      </p:sp>
    </p:spTree>
    <p:extLst>
      <p:ext uri="{BB962C8B-B14F-4D97-AF65-F5344CB8AC3E}">
        <p14:creationId xmlns:p14="http://schemas.microsoft.com/office/powerpoint/2010/main" val="42141096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24</a:t>
            </a:fld>
            <a:endParaRPr lang="en-CA"/>
          </a:p>
        </p:txBody>
      </p:sp>
    </p:spTree>
    <p:extLst>
      <p:ext uri="{BB962C8B-B14F-4D97-AF65-F5344CB8AC3E}">
        <p14:creationId xmlns:p14="http://schemas.microsoft.com/office/powerpoint/2010/main" val="1943742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25</a:t>
            </a:fld>
            <a:endParaRPr lang="en-CA"/>
          </a:p>
        </p:txBody>
      </p:sp>
    </p:spTree>
    <p:extLst>
      <p:ext uri="{BB962C8B-B14F-4D97-AF65-F5344CB8AC3E}">
        <p14:creationId xmlns:p14="http://schemas.microsoft.com/office/powerpoint/2010/main" val="7794315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26</a:t>
            </a:fld>
            <a:endParaRPr lang="en-CA"/>
          </a:p>
        </p:txBody>
      </p:sp>
    </p:spTree>
    <p:extLst>
      <p:ext uri="{BB962C8B-B14F-4D97-AF65-F5344CB8AC3E}">
        <p14:creationId xmlns:p14="http://schemas.microsoft.com/office/powerpoint/2010/main" val="35631410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b="1" dirty="0"/>
          </a:p>
        </p:txBody>
      </p:sp>
      <p:sp>
        <p:nvSpPr>
          <p:cNvPr id="4" name="Slide Number Placeholder 3"/>
          <p:cNvSpPr>
            <a:spLocks noGrp="1"/>
          </p:cNvSpPr>
          <p:nvPr>
            <p:ph type="sldNum" sz="quarter" idx="5"/>
          </p:nvPr>
        </p:nvSpPr>
        <p:spPr/>
        <p:txBody>
          <a:bodyPr rtlCol="0"/>
          <a:lstStyle/>
          <a:p>
            <a:pPr rtl="0"/>
            <a:fld id="{EC70A76C-80C4-4500-885C-A19856D918F3}" type="slidenum">
              <a:rPr lang="en-CA" smtClean="0"/>
              <a:t>27</a:t>
            </a:fld>
            <a:endParaRPr lang="en-CA"/>
          </a:p>
        </p:txBody>
      </p:sp>
    </p:spTree>
    <p:extLst>
      <p:ext uri="{BB962C8B-B14F-4D97-AF65-F5344CB8AC3E}">
        <p14:creationId xmlns:p14="http://schemas.microsoft.com/office/powerpoint/2010/main" val="3523699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b="1" dirty="0"/>
          </a:p>
        </p:txBody>
      </p:sp>
      <p:sp>
        <p:nvSpPr>
          <p:cNvPr id="4" name="Slide Number Placeholder 3"/>
          <p:cNvSpPr>
            <a:spLocks noGrp="1"/>
          </p:cNvSpPr>
          <p:nvPr>
            <p:ph type="sldNum" sz="quarter" idx="5"/>
          </p:nvPr>
        </p:nvSpPr>
        <p:spPr/>
        <p:txBody>
          <a:bodyPr rtlCol="0"/>
          <a:lstStyle/>
          <a:p>
            <a:pPr rtl="0"/>
            <a:fld id="{EC70A76C-80C4-4500-885C-A19856D918F3}" type="slidenum">
              <a:rPr lang="en-CA" smtClean="0"/>
              <a:t>28</a:t>
            </a:fld>
            <a:endParaRPr lang="en-CA"/>
          </a:p>
        </p:txBody>
      </p:sp>
    </p:spTree>
    <p:extLst>
      <p:ext uri="{BB962C8B-B14F-4D97-AF65-F5344CB8AC3E}">
        <p14:creationId xmlns:p14="http://schemas.microsoft.com/office/powerpoint/2010/main" val="1921975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indent="0" rtl="0">
              <a:buFont typeface="Courier New" panose="02070309020205020404" pitchFamily="49" charset="0"/>
              <a:buNone/>
            </a:pPr>
            <a:endParaRPr lang="en-CA" b="0" i="0" dirty="0"/>
          </a:p>
        </p:txBody>
      </p:sp>
      <p:sp>
        <p:nvSpPr>
          <p:cNvPr id="4" name="Slide Number Placeholder 3"/>
          <p:cNvSpPr>
            <a:spLocks noGrp="1"/>
          </p:cNvSpPr>
          <p:nvPr>
            <p:ph type="sldNum" sz="quarter" idx="10"/>
          </p:nvPr>
        </p:nvSpPr>
        <p:spPr/>
        <p:txBody>
          <a:bodyPr rtlCol="0"/>
          <a:lstStyle/>
          <a:p>
            <a:pPr rtl="0"/>
            <a:fld id="{EC70A76C-80C4-4500-885C-A19856D918F3}" type="slidenum">
              <a:rPr lang="en-CA" smtClean="0"/>
              <a:t>29</a:t>
            </a:fld>
            <a:endParaRPr lang="en-CA"/>
          </a:p>
        </p:txBody>
      </p:sp>
    </p:spTree>
    <p:extLst>
      <p:ext uri="{BB962C8B-B14F-4D97-AF65-F5344CB8AC3E}">
        <p14:creationId xmlns:p14="http://schemas.microsoft.com/office/powerpoint/2010/main" val="19279694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b="1" dirty="0"/>
          </a:p>
        </p:txBody>
      </p:sp>
      <p:sp>
        <p:nvSpPr>
          <p:cNvPr id="4" name="Slide Number Placeholder 3"/>
          <p:cNvSpPr>
            <a:spLocks noGrp="1"/>
          </p:cNvSpPr>
          <p:nvPr>
            <p:ph type="sldNum" sz="quarter" idx="5"/>
          </p:nvPr>
        </p:nvSpPr>
        <p:spPr/>
        <p:txBody>
          <a:bodyPr rtlCol="0"/>
          <a:lstStyle/>
          <a:p>
            <a:pPr rtl="0"/>
            <a:fld id="{EC70A76C-80C4-4500-885C-A19856D918F3}" type="slidenum">
              <a:rPr lang="en-CA" smtClean="0"/>
              <a:t>30</a:t>
            </a:fld>
            <a:endParaRPr lang="en-CA"/>
          </a:p>
        </p:txBody>
      </p:sp>
    </p:spTree>
    <p:extLst>
      <p:ext uri="{BB962C8B-B14F-4D97-AF65-F5344CB8AC3E}">
        <p14:creationId xmlns:p14="http://schemas.microsoft.com/office/powerpoint/2010/main" val="35619120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b="1" dirty="0"/>
          </a:p>
        </p:txBody>
      </p:sp>
      <p:sp>
        <p:nvSpPr>
          <p:cNvPr id="4" name="Slide Number Placeholder 3"/>
          <p:cNvSpPr>
            <a:spLocks noGrp="1"/>
          </p:cNvSpPr>
          <p:nvPr>
            <p:ph type="sldNum" sz="quarter" idx="5"/>
          </p:nvPr>
        </p:nvSpPr>
        <p:spPr/>
        <p:txBody>
          <a:bodyPr rtlCol="0"/>
          <a:lstStyle/>
          <a:p>
            <a:pPr rtl="0"/>
            <a:fld id="{EC70A76C-80C4-4500-885C-A19856D918F3}" type="slidenum">
              <a:rPr lang="en-CA" smtClean="0"/>
              <a:t>31</a:t>
            </a:fld>
            <a:endParaRPr lang="en-CA"/>
          </a:p>
        </p:txBody>
      </p:sp>
    </p:spTree>
    <p:extLst>
      <p:ext uri="{BB962C8B-B14F-4D97-AF65-F5344CB8AC3E}">
        <p14:creationId xmlns:p14="http://schemas.microsoft.com/office/powerpoint/2010/main" val="10565563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a:p>
        </p:txBody>
      </p:sp>
      <p:sp>
        <p:nvSpPr>
          <p:cNvPr id="4" name="Slide Number Placeholder 3"/>
          <p:cNvSpPr>
            <a:spLocks noGrp="1"/>
          </p:cNvSpPr>
          <p:nvPr>
            <p:ph type="sldNum" sz="quarter" idx="5"/>
          </p:nvPr>
        </p:nvSpPr>
        <p:spPr/>
        <p:txBody>
          <a:bodyPr rtlCol="0"/>
          <a:lstStyle/>
          <a:p>
            <a:pPr rtl="0"/>
            <a:fld id="{EC70A76C-80C4-4500-885C-A19856D918F3}" type="slidenum">
              <a:rPr lang="en-CA" smtClean="0"/>
              <a:t>32</a:t>
            </a:fld>
            <a:endParaRPr lang="en-CA"/>
          </a:p>
        </p:txBody>
      </p:sp>
    </p:spTree>
    <p:extLst>
      <p:ext uri="{BB962C8B-B14F-4D97-AF65-F5344CB8AC3E}">
        <p14:creationId xmlns:p14="http://schemas.microsoft.com/office/powerpoint/2010/main" val="16522591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a:p>
        </p:txBody>
      </p:sp>
      <p:sp>
        <p:nvSpPr>
          <p:cNvPr id="4" name="Slide Number Placeholder 3"/>
          <p:cNvSpPr>
            <a:spLocks noGrp="1"/>
          </p:cNvSpPr>
          <p:nvPr>
            <p:ph type="sldNum" sz="quarter" idx="5"/>
          </p:nvPr>
        </p:nvSpPr>
        <p:spPr/>
        <p:txBody>
          <a:bodyPr rtlCol="0"/>
          <a:lstStyle/>
          <a:p>
            <a:pPr rtl="0"/>
            <a:fld id="{EC70A76C-80C4-4500-885C-A19856D918F3}" type="slidenum">
              <a:rPr lang="en-CA" smtClean="0"/>
              <a:t>33</a:t>
            </a:fld>
            <a:endParaRPr lang="en-CA"/>
          </a:p>
        </p:txBody>
      </p:sp>
    </p:spTree>
    <p:extLst>
      <p:ext uri="{BB962C8B-B14F-4D97-AF65-F5344CB8AC3E}">
        <p14:creationId xmlns:p14="http://schemas.microsoft.com/office/powerpoint/2010/main" val="8747753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CA"/>
          </a:p>
        </p:txBody>
      </p:sp>
      <p:sp>
        <p:nvSpPr>
          <p:cNvPr id="4" name="Slide Number Placeholder 3"/>
          <p:cNvSpPr>
            <a:spLocks noGrp="1"/>
          </p:cNvSpPr>
          <p:nvPr>
            <p:ph type="sldNum" sz="quarter" idx="5"/>
          </p:nvPr>
        </p:nvSpPr>
        <p:spPr/>
        <p:txBody>
          <a:bodyPr rtlCol="0"/>
          <a:lstStyle/>
          <a:p>
            <a:pPr rtl="0"/>
            <a:fld id="{EC70A76C-80C4-4500-885C-A19856D918F3}" type="slidenum">
              <a:rPr lang="en-CA" smtClean="0"/>
              <a:t>34</a:t>
            </a:fld>
            <a:endParaRPr lang="en-CA"/>
          </a:p>
        </p:txBody>
      </p:sp>
    </p:spTree>
    <p:extLst>
      <p:ext uri="{BB962C8B-B14F-4D97-AF65-F5344CB8AC3E}">
        <p14:creationId xmlns:p14="http://schemas.microsoft.com/office/powerpoint/2010/main" val="223611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rtlCol="0" anchor="t" anchorCtr="0" compatLnSpc="1">
              <a:prstTxWarp prst="textNoShape">
                <a:avLst/>
              </a:prstTxWarp>
            </a:bodyPr>
            <a:lstStyle/>
            <a:p>
              <a:pPr rtl="0"/>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grpSp>
      <p:sp>
        <p:nvSpPr>
          <p:cNvPr id="2" name="Title 1"/>
          <p:cNvSpPr>
            <a:spLocks noGrp="1"/>
          </p:cNvSpPr>
          <p:nvPr>
            <p:ph type="ctrTitle"/>
          </p:nvPr>
        </p:nvSpPr>
        <p:spPr>
          <a:xfrm>
            <a:off x="685800" y="1600200"/>
            <a:ext cx="7772400" cy="1780108"/>
          </a:xfrm>
        </p:spPr>
        <p:txBody>
          <a:bodyPr rtlCol="0" anchor="b">
            <a:normAutofit/>
          </a:bodyPr>
          <a:lstStyle>
            <a:lvl1pPr>
              <a:defRPr sz="4400">
                <a:solidFill>
                  <a:srgbClr val="FFFFFF"/>
                </a:solidFill>
              </a:defRPr>
            </a:lvl1pPr>
          </a:lstStyle>
          <a:p>
            <a:pPr rtl="0"/>
            <a:r>
              <a:rPr lang="fr-ca"/>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rtlCol="0">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fr-ca"/>
              <a:t>Click to edit Master subtitle style</a:t>
            </a:r>
            <a:endParaRPr lang="en-US" dirty="0"/>
          </a:p>
        </p:txBody>
      </p:sp>
      <p:sp>
        <p:nvSpPr>
          <p:cNvPr id="4" name="Date Placeholder 3"/>
          <p:cNvSpPr>
            <a:spLocks noGrp="1"/>
          </p:cNvSpPr>
          <p:nvPr>
            <p:ph type="dt" sz="half" idx="10"/>
          </p:nvPr>
        </p:nvSpPr>
        <p:spPr/>
        <p:txBody>
          <a:bodyPr rtlCol="0"/>
          <a:lstStyle/>
          <a:p>
            <a:pPr rtl="0"/>
            <a:r>
              <a:rPr lang="en-CA"/>
              <a:t>2020-08-05</a:t>
            </a:r>
          </a:p>
        </p:txBody>
      </p:sp>
      <p:sp>
        <p:nvSpPr>
          <p:cNvPr id="5" name="Footer Placeholder 4"/>
          <p:cNvSpPr>
            <a:spLocks noGrp="1"/>
          </p:cNvSpPr>
          <p:nvPr>
            <p:ph type="ftr" sz="quarter" idx="11"/>
          </p:nvPr>
        </p:nvSpPr>
        <p:spPr/>
        <p:txBody>
          <a:bodyPr rtlCol="0"/>
          <a:lstStyle/>
          <a:p>
            <a:pPr rtl="0"/>
            <a:r>
              <a:rPr lang="fr-ca"/>
              <a:t>As Safe As Possible: Justice Curriculum, 2019</a:t>
            </a:r>
          </a:p>
        </p:txBody>
      </p:sp>
      <p:sp>
        <p:nvSpPr>
          <p:cNvPr id="6" name="Slide Number Placeholder 5"/>
          <p:cNvSpPr>
            <a:spLocks noGrp="1"/>
          </p:cNvSpPr>
          <p:nvPr>
            <p:ph type="sldNum" sz="quarter" idx="12"/>
          </p:nvPr>
        </p:nvSpPr>
        <p:spPr/>
        <p:txBody>
          <a:bodyPr rtlCol="0"/>
          <a:lstStyle/>
          <a:p>
            <a:pPr rtl="0"/>
            <a:fld id="{E1A24E56-A5F5-418C-A3DF-13C8A53A2EF6}" type="slidenum">
              <a:rPr lang="en-CA" smtClean="0"/>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lstStyle/>
          <a:p>
            <a:pPr lvl="0" rtl="0"/>
            <a:r>
              <a:rPr lang="fr-ca"/>
              <a:t>Click to edit Master text styles</a:t>
            </a:r>
          </a:p>
          <a:p>
            <a:pPr lvl="1" rtl="0"/>
            <a:r>
              <a:rPr lang="fr-ca"/>
              <a:t>Second level</a:t>
            </a:r>
          </a:p>
          <a:p>
            <a:pPr lvl="2" rtl="0"/>
            <a:r>
              <a:rPr lang="fr-ca"/>
              <a:t>Third level</a:t>
            </a:r>
          </a:p>
          <a:p>
            <a:pPr lvl="3" rtl="0"/>
            <a:r>
              <a:rPr lang="fr-ca"/>
              <a:t>Fourth level</a:t>
            </a:r>
          </a:p>
          <a:p>
            <a:pPr lvl="4" rtl="0"/>
            <a:r>
              <a:rPr lang="fr-ca"/>
              <a:t>Fifth level</a:t>
            </a:r>
          </a:p>
        </p:txBody>
      </p:sp>
      <p:sp>
        <p:nvSpPr>
          <p:cNvPr id="4" name="Date Placeholder 3"/>
          <p:cNvSpPr>
            <a:spLocks noGrp="1"/>
          </p:cNvSpPr>
          <p:nvPr>
            <p:ph type="dt" sz="half" idx="10"/>
          </p:nvPr>
        </p:nvSpPr>
        <p:spPr/>
        <p:txBody>
          <a:bodyPr rtlCol="0"/>
          <a:lstStyle/>
          <a:p>
            <a:pPr rtl="0"/>
            <a:endParaRPr lang="en-CA" dirty="0"/>
          </a:p>
        </p:txBody>
      </p:sp>
      <p:sp>
        <p:nvSpPr>
          <p:cNvPr id="5" name="Footer Placeholder 4"/>
          <p:cNvSpPr>
            <a:spLocks noGrp="1"/>
          </p:cNvSpPr>
          <p:nvPr>
            <p:ph type="ftr" sz="quarter" idx="11"/>
          </p:nvPr>
        </p:nvSpPr>
        <p:spPr/>
        <p:txBody>
          <a:bodyPr rtlCol="0"/>
          <a:lstStyle/>
          <a:p>
            <a:pPr rtl="0"/>
            <a:r>
              <a:rPr lang="fr-ca"/>
              <a:t>As Safe As Possible: Justice Curriculum, 2019</a:t>
            </a:r>
          </a:p>
        </p:txBody>
      </p:sp>
      <p:sp>
        <p:nvSpPr>
          <p:cNvPr id="6" name="Slide Number Placeholder 5"/>
          <p:cNvSpPr>
            <a:spLocks noGrp="1"/>
          </p:cNvSpPr>
          <p:nvPr>
            <p:ph type="sldNum" sz="quarter" idx="12"/>
          </p:nvPr>
        </p:nvSpPr>
        <p:spPr/>
        <p:txBody>
          <a:bodyPr rtlCol="0"/>
          <a:lstStyle/>
          <a:p>
            <a:pPr rtl="0"/>
            <a:fld id="{E1A24E56-A5F5-418C-A3DF-13C8A53A2EF6}" type="slidenum">
              <a:rPr lang="en-CA" smtClean="0"/>
              <a:t>‹#›</a:t>
            </a:fld>
            <a:endParaRPr lang="en-CA"/>
          </a:p>
        </p:txBody>
      </p:sp>
      <p:sp>
        <p:nvSpPr>
          <p:cNvPr id="7" name="Title 6"/>
          <p:cNvSpPr>
            <a:spLocks noGrp="1"/>
          </p:cNvSpPr>
          <p:nvPr>
            <p:ph type="title"/>
          </p:nvPr>
        </p:nvSpPr>
        <p:spPr/>
        <p:txBody>
          <a:bodyPr rtlCol="0"/>
          <a:lstStyle/>
          <a:p>
            <a:pPr rtl="0"/>
            <a:r>
              <a:rPr lang="fr-ca"/>
              <a:t>Click to edit Master title style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52320" y="5962352"/>
            <a:ext cx="1270000" cy="77901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rtlCol="0" anchor="t" anchorCtr="0" compatLnSpc="1">
            <a:prstTxWarp prst="textNoShape">
              <a:avLst/>
            </a:prstTxWarp>
          </a:bodyPr>
          <a:lstStyle/>
          <a:p>
            <a:pPr rtl="0"/>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2" name="Title 1"/>
          <p:cNvSpPr>
            <a:spLocks noGrp="1"/>
          </p:cNvSpPr>
          <p:nvPr>
            <p:ph type="title"/>
          </p:nvPr>
        </p:nvSpPr>
        <p:spPr>
          <a:xfrm>
            <a:off x="690032" y="2463560"/>
            <a:ext cx="7772400" cy="1524000"/>
          </a:xfrm>
        </p:spPr>
        <p:txBody>
          <a:bodyPr rtlCol="0" anchor="t">
            <a:normAutofit/>
          </a:bodyPr>
          <a:lstStyle>
            <a:lvl1pPr algn="ctr">
              <a:defRPr sz="4400" b="0" cap="none"/>
            </a:lvl1pPr>
          </a:lstStyle>
          <a:p>
            <a:pPr rtl="0"/>
            <a:r>
              <a:rPr lang="fr-ca"/>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rtlCol="0"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ca"/>
              <a:t>Click to edit Master text styles</a:t>
            </a:r>
          </a:p>
        </p:txBody>
      </p:sp>
      <p:sp>
        <p:nvSpPr>
          <p:cNvPr id="4" name="Date Placeholder 3"/>
          <p:cNvSpPr>
            <a:spLocks noGrp="1"/>
          </p:cNvSpPr>
          <p:nvPr>
            <p:ph type="dt" sz="half" idx="10"/>
          </p:nvPr>
        </p:nvSpPr>
        <p:spPr/>
        <p:txBody>
          <a:bodyPr rtlCol="0"/>
          <a:lstStyle/>
          <a:p>
            <a:pPr rtl="0"/>
            <a:r>
              <a:rPr lang="en-CA"/>
              <a:t>2020-08-05</a:t>
            </a:r>
          </a:p>
        </p:txBody>
      </p:sp>
      <p:sp>
        <p:nvSpPr>
          <p:cNvPr id="5" name="Footer Placeholder 4"/>
          <p:cNvSpPr>
            <a:spLocks noGrp="1"/>
          </p:cNvSpPr>
          <p:nvPr>
            <p:ph type="ftr" sz="quarter" idx="11"/>
          </p:nvPr>
        </p:nvSpPr>
        <p:spPr/>
        <p:txBody>
          <a:bodyPr rtlCol="0"/>
          <a:lstStyle/>
          <a:p>
            <a:pPr rtl="0"/>
            <a:r>
              <a:rPr lang="fr-ca"/>
              <a:t>As Safe As Possible: Justice Curriculum, 2019</a:t>
            </a:r>
          </a:p>
        </p:txBody>
      </p:sp>
      <p:sp>
        <p:nvSpPr>
          <p:cNvPr id="6" name="Slide Number Placeholder 5"/>
          <p:cNvSpPr>
            <a:spLocks noGrp="1"/>
          </p:cNvSpPr>
          <p:nvPr>
            <p:ph type="sldNum" sz="quarter" idx="12"/>
          </p:nvPr>
        </p:nvSpPr>
        <p:spPr/>
        <p:txBody>
          <a:bodyPr rtlCol="0"/>
          <a:lstStyle/>
          <a:p>
            <a:pPr rtl="0"/>
            <a:fld id="{E1A24E56-A5F5-418C-A3DF-13C8A53A2EF6}" type="slidenum">
              <a:rPr lang="en-CA" smtClean="0"/>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fr-ca"/>
              <a:t>Click to edit Master title style</a:t>
            </a:r>
          </a:p>
        </p:txBody>
      </p:sp>
      <p:sp>
        <p:nvSpPr>
          <p:cNvPr id="5" name="Date Placeholder 4"/>
          <p:cNvSpPr>
            <a:spLocks noGrp="1"/>
          </p:cNvSpPr>
          <p:nvPr>
            <p:ph type="dt" sz="half" idx="10"/>
          </p:nvPr>
        </p:nvSpPr>
        <p:spPr/>
        <p:txBody>
          <a:bodyPr rtlCol="0"/>
          <a:lstStyle/>
          <a:p>
            <a:pPr rtl="0"/>
            <a:r>
              <a:rPr lang="en-CA"/>
              <a:t>2020-08-05</a:t>
            </a:r>
          </a:p>
        </p:txBody>
      </p:sp>
      <p:sp>
        <p:nvSpPr>
          <p:cNvPr id="6" name="Footer Placeholder 5"/>
          <p:cNvSpPr>
            <a:spLocks noGrp="1"/>
          </p:cNvSpPr>
          <p:nvPr>
            <p:ph type="ftr" sz="quarter" idx="11"/>
          </p:nvPr>
        </p:nvSpPr>
        <p:spPr/>
        <p:txBody>
          <a:bodyPr rtlCol="0"/>
          <a:lstStyle/>
          <a:p>
            <a:pPr rtl="0"/>
            <a:r>
              <a:rPr lang="fr-ca"/>
              <a:t>As Safe As Possible: Justice Curriculum, 2019</a:t>
            </a:r>
          </a:p>
        </p:txBody>
      </p:sp>
      <p:sp>
        <p:nvSpPr>
          <p:cNvPr id="7" name="Slide Number Placeholder 6"/>
          <p:cNvSpPr>
            <a:spLocks noGrp="1"/>
          </p:cNvSpPr>
          <p:nvPr>
            <p:ph type="sldNum" sz="quarter" idx="12"/>
          </p:nvPr>
        </p:nvSpPr>
        <p:spPr/>
        <p:txBody>
          <a:bodyPr rtlCol="0"/>
          <a:lstStyle/>
          <a:p>
            <a:pPr rtl="0"/>
            <a:fld id="{E1A24E56-A5F5-418C-A3DF-13C8A53A2EF6}" type="slidenum">
              <a:rPr lang="en-CA" smtClean="0"/>
              <a:t>‹#›</a:t>
            </a:fld>
            <a:endParaRPr lang="en-CA"/>
          </a:p>
        </p:txBody>
      </p:sp>
      <p:sp>
        <p:nvSpPr>
          <p:cNvPr id="9" name="Content Placeholder 8"/>
          <p:cNvSpPr>
            <a:spLocks noGrp="1"/>
          </p:cNvSpPr>
          <p:nvPr>
            <p:ph sz="quarter" idx="13"/>
          </p:nvPr>
        </p:nvSpPr>
        <p:spPr>
          <a:xfrm>
            <a:off x="676655" y="2679192"/>
            <a:ext cx="3822192" cy="3447288"/>
          </a:xfrm>
        </p:spPr>
        <p:txBody>
          <a:bodyPr rtlCol="0"/>
          <a:lstStyle/>
          <a:p>
            <a:pPr lvl="0" rtl="0"/>
            <a:r>
              <a:rPr lang="fr-ca"/>
              <a:t>Click to edit Master text styles</a:t>
            </a:r>
          </a:p>
          <a:p>
            <a:pPr lvl="1" rtl="0"/>
            <a:r>
              <a:rPr lang="fr-ca"/>
              <a:t>Second level</a:t>
            </a:r>
          </a:p>
          <a:p>
            <a:pPr lvl="2" rtl="0"/>
            <a:r>
              <a:rPr lang="fr-ca"/>
              <a:t>Third level</a:t>
            </a:r>
          </a:p>
          <a:p>
            <a:pPr lvl="3" rtl="0"/>
            <a:r>
              <a:rPr lang="fr-ca"/>
              <a:t>Fourth level</a:t>
            </a:r>
          </a:p>
          <a:p>
            <a:pPr lvl="4" rtl="0"/>
            <a:r>
              <a:rPr lang="fr-ca"/>
              <a:t>Fifth level</a:t>
            </a:r>
          </a:p>
        </p:txBody>
      </p:sp>
      <p:sp>
        <p:nvSpPr>
          <p:cNvPr id="11" name="Content Placeholder 10"/>
          <p:cNvSpPr>
            <a:spLocks noGrp="1"/>
          </p:cNvSpPr>
          <p:nvPr>
            <p:ph sz="quarter" idx="14"/>
          </p:nvPr>
        </p:nvSpPr>
        <p:spPr>
          <a:xfrm>
            <a:off x="4645152" y="2679192"/>
            <a:ext cx="3822192" cy="3447288"/>
          </a:xfrm>
        </p:spPr>
        <p:txBody>
          <a:bodyPr rtlCol="0"/>
          <a:lstStyle/>
          <a:p>
            <a:pPr lvl="0" rtl="0"/>
            <a:r>
              <a:rPr lang="fr-ca"/>
              <a:t>Click to edit Master text styles</a:t>
            </a:r>
          </a:p>
          <a:p>
            <a:pPr lvl="1" rtl="0"/>
            <a:r>
              <a:rPr lang="fr-ca"/>
              <a:t>Second level</a:t>
            </a:r>
          </a:p>
          <a:p>
            <a:pPr lvl="2" rtl="0"/>
            <a:r>
              <a:rPr lang="fr-ca"/>
              <a:t>Third level</a:t>
            </a:r>
          </a:p>
          <a:p>
            <a:pPr lvl="3" rtl="0"/>
            <a:r>
              <a:rPr lang="fr-ca"/>
              <a:t>Fourth level</a:t>
            </a:r>
          </a:p>
          <a:p>
            <a:pPr lvl="4" rtl="0"/>
            <a:r>
              <a:rPr lang="fr-ca"/>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vl1pPr>
          </a:lstStyle>
          <a:p>
            <a:pPr rtl="0"/>
            <a:r>
              <a:rPr lang="fr-ca"/>
              <a:t>Click to edit Master title style</a:t>
            </a:r>
          </a:p>
        </p:txBody>
      </p:sp>
      <p:sp>
        <p:nvSpPr>
          <p:cNvPr id="3" name="Text Placeholder 2"/>
          <p:cNvSpPr>
            <a:spLocks noGrp="1"/>
          </p:cNvSpPr>
          <p:nvPr>
            <p:ph type="body" idx="1"/>
          </p:nvPr>
        </p:nvSpPr>
        <p:spPr>
          <a:xfrm>
            <a:off x="676656" y="2678114"/>
            <a:ext cx="3822192" cy="639762"/>
          </a:xfrm>
        </p:spPr>
        <p:txBody>
          <a:bodyPr rtlCol="0"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ca"/>
              <a:t>Click to edit Master text styles</a:t>
            </a:r>
          </a:p>
        </p:txBody>
      </p:sp>
      <p:sp>
        <p:nvSpPr>
          <p:cNvPr id="4" name="Content Placeholder 3"/>
          <p:cNvSpPr>
            <a:spLocks noGrp="1"/>
          </p:cNvSpPr>
          <p:nvPr>
            <p:ph sz="half" idx="2"/>
          </p:nvPr>
        </p:nvSpPr>
        <p:spPr>
          <a:xfrm>
            <a:off x="677332" y="3429000"/>
            <a:ext cx="3820055" cy="2697163"/>
          </a:xfrm>
        </p:spPr>
        <p:txBody>
          <a:bodyPr rtlCol="0"/>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fr-ca"/>
              <a:t>Click to edit Master text styles</a:t>
            </a:r>
          </a:p>
          <a:p>
            <a:pPr lvl="1" rtl="0"/>
            <a:r>
              <a:rPr lang="fr-ca"/>
              <a:t>Second level</a:t>
            </a:r>
          </a:p>
          <a:p>
            <a:pPr lvl="2" rtl="0"/>
            <a:r>
              <a:rPr lang="fr-ca"/>
              <a:t>Third level</a:t>
            </a:r>
          </a:p>
          <a:p>
            <a:pPr lvl="3" rtl="0"/>
            <a:r>
              <a:rPr lang="fr-ca"/>
              <a:t>Fourth level</a:t>
            </a:r>
          </a:p>
          <a:p>
            <a:pPr lvl="4" rtl="0"/>
            <a:r>
              <a:rPr lang="fr-ca"/>
              <a:t>Fifth level</a:t>
            </a:r>
            <a:endParaRPr lang="en-US" dirty="0"/>
          </a:p>
        </p:txBody>
      </p:sp>
      <p:sp>
        <p:nvSpPr>
          <p:cNvPr id="5" name="Text Placeholder 4"/>
          <p:cNvSpPr>
            <a:spLocks noGrp="1"/>
          </p:cNvSpPr>
          <p:nvPr>
            <p:ph type="body" sz="quarter" idx="3"/>
          </p:nvPr>
        </p:nvSpPr>
        <p:spPr>
          <a:xfrm>
            <a:off x="4648200" y="2678113"/>
            <a:ext cx="3822192" cy="639762"/>
          </a:xfrm>
        </p:spPr>
        <p:txBody>
          <a:bodyPr rtlCol="0"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ca"/>
              <a:t>Click to edit Master text styles</a:t>
            </a:r>
          </a:p>
        </p:txBody>
      </p:sp>
      <p:sp>
        <p:nvSpPr>
          <p:cNvPr id="6" name="Content Placeholder 5"/>
          <p:cNvSpPr>
            <a:spLocks noGrp="1"/>
          </p:cNvSpPr>
          <p:nvPr>
            <p:ph sz="quarter" idx="4"/>
          </p:nvPr>
        </p:nvSpPr>
        <p:spPr>
          <a:xfrm>
            <a:off x="4645025" y="3429000"/>
            <a:ext cx="3822192" cy="2697163"/>
          </a:xfrm>
        </p:spPr>
        <p:txBody>
          <a:bodyPr rtlCol="0"/>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fr-ca"/>
              <a:t>Click to edit Master text styles</a:t>
            </a:r>
          </a:p>
          <a:p>
            <a:pPr lvl="1" rtl="0"/>
            <a:r>
              <a:rPr lang="fr-ca"/>
              <a:t>Second level</a:t>
            </a:r>
          </a:p>
          <a:p>
            <a:pPr lvl="2" rtl="0"/>
            <a:r>
              <a:rPr lang="fr-ca"/>
              <a:t>Third level</a:t>
            </a:r>
          </a:p>
          <a:p>
            <a:pPr lvl="3" rtl="0"/>
            <a:r>
              <a:rPr lang="fr-ca"/>
              <a:t>Fourth level</a:t>
            </a:r>
          </a:p>
          <a:p>
            <a:pPr lvl="4" rtl="0"/>
            <a:r>
              <a:rPr lang="fr-ca"/>
              <a:t>Fifth level</a:t>
            </a:r>
            <a:endParaRPr lang="en-US" dirty="0"/>
          </a:p>
        </p:txBody>
      </p:sp>
      <p:sp>
        <p:nvSpPr>
          <p:cNvPr id="7" name="Date Placeholder 6"/>
          <p:cNvSpPr>
            <a:spLocks noGrp="1"/>
          </p:cNvSpPr>
          <p:nvPr>
            <p:ph type="dt" sz="half" idx="10"/>
          </p:nvPr>
        </p:nvSpPr>
        <p:spPr/>
        <p:txBody>
          <a:bodyPr rtlCol="0"/>
          <a:lstStyle/>
          <a:p>
            <a:pPr rtl="0"/>
            <a:r>
              <a:rPr lang="en-CA"/>
              <a:t>2020-08-05</a:t>
            </a:r>
          </a:p>
        </p:txBody>
      </p:sp>
      <p:sp>
        <p:nvSpPr>
          <p:cNvPr id="8" name="Footer Placeholder 7"/>
          <p:cNvSpPr>
            <a:spLocks noGrp="1"/>
          </p:cNvSpPr>
          <p:nvPr>
            <p:ph type="ftr" sz="quarter" idx="11"/>
          </p:nvPr>
        </p:nvSpPr>
        <p:spPr/>
        <p:txBody>
          <a:bodyPr rtlCol="0"/>
          <a:lstStyle/>
          <a:p>
            <a:pPr rtl="0"/>
            <a:r>
              <a:rPr lang="fr-ca"/>
              <a:t>As Safe As Possible: Justice Curriculum, 2019</a:t>
            </a:r>
          </a:p>
        </p:txBody>
      </p:sp>
      <p:sp>
        <p:nvSpPr>
          <p:cNvPr id="9" name="Slide Number Placeholder 8"/>
          <p:cNvSpPr>
            <a:spLocks noGrp="1"/>
          </p:cNvSpPr>
          <p:nvPr>
            <p:ph type="sldNum" sz="quarter" idx="12"/>
          </p:nvPr>
        </p:nvSpPr>
        <p:spPr/>
        <p:txBody>
          <a:bodyPr rtlCol="0"/>
          <a:lstStyle/>
          <a:p>
            <a:pPr rtl="0"/>
            <a:fld id="{E1A24E56-A5F5-418C-A3DF-13C8A53A2EF6}"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fr-ca"/>
              <a:t>Click to edit Master title style</a:t>
            </a:r>
          </a:p>
        </p:txBody>
      </p:sp>
      <p:sp>
        <p:nvSpPr>
          <p:cNvPr id="3" name="Date Placeholder 2"/>
          <p:cNvSpPr>
            <a:spLocks noGrp="1"/>
          </p:cNvSpPr>
          <p:nvPr>
            <p:ph type="dt" sz="half" idx="10"/>
          </p:nvPr>
        </p:nvSpPr>
        <p:spPr/>
        <p:txBody>
          <a:bodyPr rtlCol="0"/>
          <a:lstStyle/>
          <a:p>
            <a:pPr rtl="0"/>
            <a:r>
              <a:rPr lang="en-CA"/>
              <a:t>2020-08-05</a:t>
            </a:r>
          </a:p>
        </p:txBody>
      </p:sp>
      <p:sp>
        <p:nvSpPr>
          <p:cNvPr id="4" name="Footer Placeholder 3"/>
          <p:cNvSpPr>
            <a:spLocks noGrp="1"/>
          </p:cNvSpPr>
          <p:nvPr>
            <p:ph type="ftr" sz="quarter" idx="11"/>
          </p:nvPr>
        </p:nvSpPr>
        <p:spPr/>
        <p:txBody>
          <a:bodyPr rtlCol="0"/>
          <a:lstStyle/>
          <a:p>
            <a:pPr rtl="0"/>
            <a:r>
              <a:rPr lang="fr-ca"/>
              <a:t>As Safe As Possible: Justice Curriculum, 2019</a:t>
            </a:r>
          </a:p>
        </p:txBody>
      </p:sp>
      <p:sp>
        <p:nvSpPr>
          <p:cNvPr id="5" name="Slide Number Placeholder 4"/>
          <p:cNvSpPr>
            <a:spLocks noGrp="1"/>
          </p:cNvSpPr>
          <p:nvPr>
            <p:ph type="sldNum" sz="quarter" idx="12"/>
          </p:nvPr>
        </p:nvSpPr>
        <p:spPr/>
        <p:txBody>
          <a:bodyPr rtlCol="0"/>
          <a:lstStyle/>
          <a:p>
            <a:pPr rtl="0"/>
            <a:fld id="{E1A24E56-A5F5-418C-A3DF-13C8A53A2EF6}"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rtlCol="0" anchor="t" anchorCtr="0" compatLnSpc="1">
              <a:prstTxWarp prst="textNoShape">
                <a:avLst/>
              </a:prstTxWarp>
            </a:bodyPr>
            <a:lstStyle/>
            <a:p>
              <a:pPr rtl="0"/>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grpSp>
      <p:sp>
        <p:nvSpPr>
          <p:cNvPr id="2" name="Date Placeholder 1"/>
          <p:cNvSpPr>
            <a:spLocks noGrp="1"/>
          </p:cNvSpPr>
          <p:nvPr>
            <p:ph type="dt" sz="half" idx="10"/>
          </p:nvPr>
        </p:nvSpPr>
        <p:spPr/>
        <p:txBody>
          <a:bodyPr rtlCol="0"/>
          <a:lstStyle/>
          <a:p>
            <a:pPr rtl="0"/>
            <a:r>
              <a:rPr lang="en-CA"/>
              <a:t>2020-08-05</a:t>
            </a:r>
          </a:p>
        </p:txBody>
      </p:sp>
      <p:sp>
        <p:nvSpPr>
          <p:cNvPr id="3" name="Footer Placeholder 2"/>
          <p:cNvSpPr>
            <a:spLocks noGrp="1"/>
          </p:cNvSpPr>
          <p:nvPr>
            <p:ph type="ftr" sz="quarter" idx="11"/>
          </p:nvPr>
        </p:nvSpPr>
        <p:spPr/>
        <p:txBody>
          <a:bodyPr rtlCol="0"/>
          <a:lstStyle/>
          <a:p>
            <a:pPr rtl="0"/>
            <a:r>
              <a:rPr lang="fr-ca"/>
              <a:t>As Safe As Possible: Justice Curriculum,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5" name="Date Placeholder 4"/>
          <p:cNvSpPr>
            <a:spLocks noGrp="1"/>
          </p:cNvSpPr>
          <p:nvPr>
            <p:ph type="dt" sz="half" idx="10"/>
          </p:nvPr>
        </p:nvSpPr>
        <p:spPr/>
        <p:txBody>
          <a:bodyPr rtlCol="0"/>
          <a:lstStyle/>
          <a:p>
            <a:pPr rtl="0"/>
            <a:r>
              <a:rPr lang="en-CA"/>
              <a:t>2020-08-05</a:t>
            </a:r>
          </a:p>
        </p:txBody>
      </p:sp>
      <p:sp>
        <p:nvSpPr>
          <p:cNvPr id="6" name="Footer Placeholder 5"/>
          <p:cNvSpPr>
            <a:spLocks noGrp="1"/>
          </p:cNvSpPr>
          <p:nvPr>
            <p:ph type="ftr" sz="quarter" idx="11"/>
          </p:nvPr>
        </p:nvSpPr>
        <p:spPr/>
        <p:txBody>
          <a:bodyPr rtlCol="0"/>
          <a:lstStyle/>
          <a:p>
            <a:pPr rtl="0"/>
            <a:r>
              <a:rPr lang="fr-ca"/>
              <a:t>As Safe As Possible: Justice Curriculum, 2019</a:t>
            </a:r>
          </a:p>
        </p:txBody>
      </p:sp>
      <p:sp>
        <p:nvSpPr>
          <p:cNvPr id="7" name="Slide Number Placeholder 6"/>
          <p:cNvSpPr>
            <a:spLocks noGrp="1"/>
          </p:cNvSpPr>
          <p:nvPr>
            <p:ph type="sldNum" sz="quarter" idx="12"/>
          </p:nvPr>
        </p:nvSpPr>
        <p:spPr/>
        <p:txBody>
          <a:bodyPr rtlCol="0"/>
          <a:lstStyle/>
          <a:p>
            <a:pPr rtl="0"/>
            <a:fld id="{E1A24E56-A5F5-418C-A3DF-13C8A53A2EF6}" type="slidenum">
              <a:rPr lang="en-CA" smtClean="0"/>
              <a:t>‹#›</a:t>
            </a:fld>
            <a:endParaRPr lang="en-CA"/>
          </a:p>
        </p:txBody>
      </p:sp>
      <p:sp>
        <p:nvSpPr>
          <p:cNvPr id="4" name="Text Placeholder 3"/>
          <p:cNvSpPr>
            <a:spLocks noGrp="1"/>
          </p:cNvSpPr>
          <p:nvPr>
            <p:ph type="body" sz="half" idx="2"/>
          </p:nvPr>
        </p:nvSpPr>
        <p:spPr>
          <a:xfrm>
            <a:off x="914400" y="3581400"/>
            <a:ext cx="3352800" cy="1905001"/>
          </a:xfrm>
        </p:spPr>
        <p:txBody>
          <a:bodyPr rtlCol="0"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ca"/>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rtlCol="0" anchor="t" anchorCtr="0" compatLnSpc="1">
              <a:prstTxWarp prst="textNoShape">
                <a:avLst/>
              </a:prstTxWarp>
            </a:bodyPr>
            <a:lstStyle/>
            <a:p>
              <a:pPr rtl="0"/>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grpSp>
      <p:sp>
        <p:nvSpPr>
          <p:cNvPr id="22" name="Title 21"/>
          <p:cNvSpPr>
            <a:spLocks noGrp="1"/>
          </p:cNvSpPr>
          <p:nvPr>
            <p:ph type="title"/>
          </p:nvPr>
        </p:nvSpPr>
        <p:spPr>
          <a:xfrm>
            <a:off x="914400" y="2286000"/>
            <a:ext cx="3352800" cy="1252728"/>
          </a:xfrm>
        </p:spPr>
        <p:txBody>
          <a:bodyPr rtlCol="0" anchor="b">
            <a:noAutofit/>
          </a:bodyPr>
          <a:lstStyle>
            <a:lvl1pPr algn="l">
              <a:defRPr sz="3200">
                <a:solidFill>
                  <a:schemeClr val="tx2"/>
                </a:solidFill>
              </a:defRPr>
            </a:lvl1pPr>
          </a:lstStyle>
          <a:p>
            <a:pPr rtl="0"/>
            <a:r>
              <a:rPr lang="fr-ca"/>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rtlCol="0"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rtl="0"/>
            <a:r>
              <a:rPr lang="fr-ca"/>
              <a:t>Click to edit Master text styles</a:t>
            </a:r>
          </a:p>
          <a:p>
            <a:pPr lvl="1" rtl="0"/>
            <a:r>
              <a:rPr lang="fr-ca"/>
              <a:t>Second level</a:t>
            </a:r>
          </a:p>
          <a:p>
            <a:pPr lvl="2" rtl="0"/>
            <a:r>
              <a:rPr lang="fr-ca"/>
              <a:t>Third level</a:t>
            </a:r>
          </a:p>
          <a:p>
            <a:pPr lvl="3" rtl="0"/>
            <a:r>
              <a:rPr lang="fr-ca"/>
              <a:t>Fourth level</a:t>
            </a:r>
          </a:p>
          <a:p>
            <a:pPr lvl="4" rtl="0"/>
            <a:r>
              <a:rPr lang="fr-ca"/>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rtlCol="0" anchor="t" anchorCtr="0" compatLnSpc="1">
              <a:prstTxWarp prst="textNoShape">
                <a:avLst/>
              </a:prstTxWarp>
            </a:bodyPr>
            <a:lstStyle/>
            <a:p>
              <a:pPr rtl="0"/>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grpSp>
      <p:sp>
        <p:nvSpPr>
          <p:cNvPr id="2" name="Title 1"/>
          <p:cNvSpPr>
            <a:spLocks noGrp="1"/>
          </p:cNvSpPr>
          <p:nvPr>
            <p:ph type="title"/>
          </p:nvPr>
        </p:nvSpPr>
        <p:spPr>
          <a:xfrm>
            <a:off x="4874155" y="338667"/>
            <a:ext cx="3812645" cy="2429934"/>
          </a:xfrm>
        </p:spPr>
        <p:txBody>
          <a:bodyPr rtlCol="0" anchor="b">
            <a:normAutofit/>
          </a:bodyPr>
          <a:lstStyle>
            <a:lvl1pPr algn="l">
              <a:defRPr sz="2800" b="0">
                <a:solidFill>
                  <a:srgbClr val="FFFFFF"/>
                </a:solidFill>
              </a:defRPr>
            </a:lvl1pPr>
          </a:lstStyle>
          <a:p>
            <a:pPr rtl="0"/>
            <a:r>
              <a:rPr lang="fr-ca"/>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rtlCol="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ca"/>
              <a:t>Click to edit Master text styles</a:t>
            </a:r>
          </a:p>
        </p:txBody>
      </p:sp>
      <p:sp>
        <p:nvSpPr>
          <p:cNvPr id="5" name="Date Placeholder 4"/>
          <p:cNvSpPr>
            <a:spLocks noGrp="1"/>
          </p:cNvSpPr>
          <p:nvPr>
            <p:ph type="dt" sz="half" idx="10"/>
          </p:nvPr>
        </p:nvSpPr>
        <p:spPr/>
        <p:txBody>
          <a:bodyPr rtlCol="0"/>
          <a:lstStyle/>
          <a:p>
            <a:pPr rtl="0"/>
            <a:r>
              <a:rPr lang="en-CA"/>
              <a:t>2020-08-05</a:t>
            </a:r>
          </a:p>
        </p:txBody>
      </p:sp>
      <p:sp>
        <p:nvSpPr>
          <p:cNvPr id="6" name="Footer Placeholder 5"/>
          <p:cNvSpPr>
            <a:spLocks noGrp="1"/>
          </p:cNvSpPr>
          <p:nvPr>
            <p:ph type="ftr" sz="quarter" idx="11"/>
          </p:nvPr>
        </p:nvSpPr>
        <p:spPr/>
        <p:txBody>
          <a:bodyPr rtlCol="0"/>
          <a:lstStyle/>
          <a:p>
            <a:pPr rtl="0"/>
            <a:r>
              <a:rPr lang="fr-ca"/>
              <a:t>As Safe As Possible: Justice Curriculum, 2019</a:t>
            </a:r>
          </a:p>
        </p:txBody>
      </p:sp>
      <p:sp>
        <p:nvSpPr>
          <p:cNvPr id="7" name="Slide Number Placeholder 6"/>
          <p:cNvSpPr>
            <a:spLocks noGrp="1"/>
          </p:cNvSpPr>
          <p:nvPr>
            <p:ph type="sldNum" sz="quarter" idx="12"/>
          </p:nvPr>
        </p:nvSpPr>
        <p:spPr/>
        <p:txBody>
          <a:bodyPr rtlCol="0"/>
          <a:lstStyle/>
          <a:p>
            <a:pPr rtl="0"/>
            <a:fld id="{E1A24E56-A5F5-418C-A3DF-13C8A53A2EF6}" type="slidenum">
              <a:rPr lang="en-CA" smtClean="0"/>
              <a:t>‹#›</a:t>
            </a:fld>
            <a:endParaRPr lang="en-CA"/>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ca"/>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fr-ca"/>
              <a:t>Click to edit Master title style</a:t>
            </a:r>
          </a:p>
        </p:txBody>
      </p:sp>
      <p:sp>
        <p:nvSpPr>
          <p:cNvPr id="3" name="Vertical Text Placeholder 2"/>
          <p:cNvSpPr>
            <a:spLocks noGrp="1"/>
          </p:cNvSpPr>
          <p:nvPr>
            <p:ph type="body" orient="vert" idx="1"/>
          </p:nvPr>
        </p:nvSpPr>
        <p:spPr/>
        <p:txBody>
          <a:bodyPr vert="eaVert" rtlCol="0" anchor="ctr"/>
          <a:lstStyle>
            <a:lvl1pPr algn="l">
              <a:defRPr/>
            </a:lvl1pPr>
            <a:lvl2pPr algn="l">
              <a:defRPr/>
            </a:lvl2pPr>
            <a:lvl3pPr algn="l">
              <a:defRPr/>
            </a:lvl3pPr>
            <a:lvl4pPr algn="l">
              <a:defRPr/>
            </a:lvl4pPr>
            <a:lvl5pPr algn="l">
              <a:defRPr/>
            </a:lvl5pPr>
          </a:lstStyle>
          <a:p>
            <a:pPr lvl="0" rtl="0"/>
            <a:r>
              <a:rPr lang="fr-ca"/>
              <a:t>Click to edit Master text styles</a:t>
            </a:r>
          </a:p>
          <a:p>
            <a:pPr lvl="1" rtl="0"/>
            <a:r>
              <a:rPr lang="fr-ca"/>
              <a:t>Second level</a:t>
            </a:r>
          </a:p>
          <a:p>
            <a:pPr lvl="2" rtl="0"/>
            <a:r>
              <a:rPr lang="fr-ca"/>
              <a:t>Third level</a:t>
            </a:r>
          </a:p>
          <a:p>
            <a:pPr lvl="3" rtl="0"/>
            <a:r>
              <a:rPr lang="fr-ca"/>
              <a:t>Fourth level</a:t>
            </a:r>
          </a:p>
          <a:p>
            <a:pPr lvl="4" rtl="0"/>
            <a:r>
              <a:rPr lang="fr-ca"/>
              <a:t>Fifth level</a:t>
            </a:r>
          </a:p>
        </p:txBody>
      </p:sp>
      <p:sp>
        <p:nvSpPr>
          <p:cNvPr id="4" name="Date Placeholder 3"/>
          <p:cNvSpPr>
            <a:spLocks noGrp="1"/>
          </p:cNvSpPr>
          <p:nvPr>
            <p:ph type="dt" sz="half" idx="10"/>
          </p:nvPr>
        </p:nvSpPr>
        <p:spPr/>
        <p:txBody>
          <a:bodyPr rtlCol="0"/>
          <a:lstStyle/>
          <a:p>
            <a:pPr rtl="0"/>
            <a:r>
              <a:rPr lang="en-CA"/>
              <a:t>2020-08-05</a:t>
            </a:r>
          </a:p>
        </p:txBody>
      </p:sp>
      <p:sp>
        <p:nvSpPr>
          <p:cNvPr id="5" name="Footer Placeholder 4"/>
          <p:cNvSpPr>
            <a:spLocks noGrp="1"/>
          </p:cNvSpPr>
          <p:nvPr>
            <p:ph type="ftr" sz="quarter" idx="11"/>
          </p:nvPr>
        </p:nvSpPr>
        <p:spPr/>
        <p:txBody>
          <a:bodyPr rtlCol="0"/>
          <a:lstStyle/>
          <a:p>
            <a:pPr rtl="0"/>
            <a:r>
              <a:rPr lang="fr-ca"/>
              <a:t>As Safe As Possible: Justice Curriculum, 2019</a:t>
            </a:r>
          </a:p>
        </p:txBody>
      </p:sp>
      <p:sp>
        <p:nvSpPr>
          <p:cNvPr id="6" name="Slide Number Placeholder 5"/>
          <p:cNvSpPr>
            <a:spLocks noGrp="1"/>
          </p:cNvSpPr>
          <p:nvPr>
            <p:ph type="sldNum" sz="quarter" idx="12"/>
          </p:nvPr>
        </p:nvSpPr>
        <p:spPr/>
        <p:txBody>
          <a:bodyPr rtlCol="0"/>
          <a:lstStyle/>
          <a:p>
            <a:pPr rtl="0"/>
            <a:fld id="{E1A24E56-A5F5-418C-A3DF-13C8A53A2EF6}"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4" name="Date Placeholder 3"/>
          <p:cNvSpPr>
            <a:spLocks noGrp="1"/>
          </p:cNvSpPr>
          <p:nvPr>
            <p:ph type="dt" sz="half" idx="10"/>
          </p:nvPr>
        </p:nvSpPr>
        <p:spPr/>
        <p:txBody>
          <a:bodyPr rtlCol="0"/>
          <a:lstStyle/>
          <a:p>
            <a:pPr rtl="0"/>
            <a:r>
              <a:rPr lang="en-CA"/>
              <a:t>2020-08-05</a:t>
            </a:r>
          </a:p>
        </p:txBody>
      </p:sp>
      <p:sp>
        <p:nvSpPr>
          <p:cNvPr id="5" name="Footer Placeholder 4"/>
          <p:cNvSpPr>
            <a:spLocks noGrp="1"/>
          </p:cNvSpPr>
          <p:nvPr>
            <p:ph type="ftr" sz="quarter" idx="11"/>
          </p:nvPr>
        </p:nvSpPr>
        <p:spPr/>
        <p:txBody>
          <a:bodyPr rtlCol="0"/>
          <a:lstStyle/>
          <a:p>
            <a:pPr rtl="0"/>
            <a:r>
              <a:rPr lang="fr-ca"/>
              <a:t>As Safe As Possible: Justice Curriculum, 2019</a:t>
            </a:r>
          </a:p>
        </p:txBody>
      </p:sp>
      <p:sp>
        <p:nvSpPr>
          <p:cNvPr id="6" name="Slide Number Placeholder 5"/>
          <p:cNvSpPr>
            <a:spLocks noGrp="1"/>
          </p:cNvSpPr>
          <p:nvPr>
            <p:ph type="sldNum" sz="quarter" idx="12"/>
          </p:nvPr>
        </p:nvSpPr>
        <p:spPr/>
        <p:txBody>
          <a:bodyPr rtlCol="0"/>
          <a:lstStyle/>
          <a:p>
            <a:pPr rtl="0"/>
            <a:fld id="{E1A24E56-A5F5-418C-A3DF-13C8A53A2EF6}" type="slidenum">
              <a:rPr lang="en-CA" smtClean="0"/>
              <a:t>‹#›</a:t>
            </a:fld>
            <a:endParaRPr lang="en-CA"/>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rtlCol="0" anchor="t" anchorCtr="0" compatLnSpc="1">
              <a:prstTxWarp prst="textNoShape">
                <a:avLst/>
              </a:prstTxWarp>
            </a:bodyPr>
            <a:lstStyle/>
            <a:p>
              <a:pPr rtl="0"/>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grpSp>
      <p:sp>
        <p:nvSpPr>
          <p:cNvPr id="2" name="Vertical Title 1"/>
          <p:cNvSpPr>
            <a:spLocks noGrp="1"/>
          </p:cNvSpPr>
          <p:nvPr>
            <p:ph type="title" orient="vert"/>
          </p:nvPr>
        </p:nvSpPr>
        <p:spPr>
          <a:xfrm>
            <a:off x="6629400" y="1447800"/>
            <a:ext cx="2057400" cy="4487333"/>
          </a:xfrm>
        </p:spPr>
        <p:txBody>
          <a:bodyPr vert="eaVert" rtlCol="0" anchor="ctr"/>
          <a:lstStyle>
            <a:lvl1pPr algn="l">
              <a:defRPr>
                <a:solidFill>
                  <a:schemeClr val="tx2"/>
                </a:solidFill>
              </a:defRPr>
            </a:lvl1pPr>
          </a:lstStyle>
          <a:p>
            <a:pPr rtl="0"/>
            <a:r>
              <a:rPr lang="fr-ca"/>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rtlCol="0"/>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rtl="0"/>
            <a:r>
              <a:rPr lang="fr-ca"/>
              <a:t>Click to edit Master text styles</a:t>
            </a:r>
          </a:p>
          <a:p>
            <a:pPr lvl="1" rtl="0"/>
            <a:r>
              <a:rPr lang="fr-ca"/>
              <a:t>Second level</a:t>
            </a:r>
          </a:p>
          <a:p>
            <a:pPr lvl="2" rtl="0"/>
            <a:r>
              <a:rPr lang="fr-ca"/>
              <a:t>Third level</a:t>
            </a:r>
          </a:p>
          <a:p>
            <a:pPr lvl="3" rtl="0"/>
            <a:r>
              <a:rPr lang="fr-ca"/>
              <a:t>Fourth level</a:t>
            </a:r>
          </a:p>
          <a:p>
            <a:pPr lvl="4" rtl="0"/>
            <a:r>
              <a:rPr lang="fr-ca"/>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rtlCol="0" anchor="t" anchorCtr="0" compatLnSpc="1">
              <a:prstTxWarp prst="textNoShape">
                <a:avLst/>
              </a:prstTxWarp>
            </a:bodyPr>
            <a:lstStyle/>
            <a:p>
              <a:pPr rtl="0"/>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rtlCol="0" anchor="t" anchorCtr="0" compatLnSpc="1">
              <a:prstTxWarp prst="textNoShape">
                <a:avLst/>
              </a:prstTxWarp>
            </a:bodyPr>
            <a:lstStyle/>
            <a:p>
              <a:pPr rtl="0"/>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rtlCol="0" anchor="t" anchorCtr="0" compatLnSpc="1">
              <a:prstTxWarp prst="textNoShape">
                <a:avLst/>
              </a:prstTxWarp>
            </a:bodyPr>
            <a:lstStyle/>
            <a:p>
              <a:pPr rtl="0"/>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pPr rtl="0"/>
            <a:r>
              <a:rPr lang="fr-ca"/>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rtl="0"/>
            <a:r>
              <a:rPr lang="en-CA"/>
              <a:t>2020-08-05</a:t>
            </a: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rtl="0"/>
            <a:r>
              <a:rPr lang="fr-ca"/>
              <a:t>As Safe As Possible: Justice Curriculum, 2019</a:t>
            </a: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rtl="0"/>
            <a:fld id="{E1A24E56-A5F5-418C-A3DF-13C8A53A2EF6}" type="slidenum">
              <a:rPr lang="en-CA" smtClean="0"/>
              <a:t>‹#›</a:t>
            </a:fld>
            <a:endParaRPr lang="en-CA"/>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rtl="0"/>
            <a:r>
              <a:rPr lang="fr-ca"/>
              <a:t>Click to edit Master text styles</a:t>
            </a:r>
          </a:p>
          <a:p>
            <a:pPr lvl="1" rtl="0"/>
            <a:r>
              <a:rPr lang="fr-ca"/>
              <a:t>Second level</a:t>
            </a:r>
          </a:p>
          <a:p>
            <a:pPr lvl="2" rtl="0"/>
            <a:r>
              <a:rPr lang="fr-ca"/>
              <a:t>Third level</a:t>
            </a:r>
          </a:p>
          <a:p>
            <a:pPr lvl="3" rtl="0"/>
            <a:r>
              <a:rPr lang="fr-ca"/>
              <a:t>Fourth level</a:t>
            </a:r>
          </a:p>
          <a:p>
            <a:pPr lvl="4" rtl="0"/>
            <a:r>
              <a:rPr lang="fr-ca"/>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https://www.youtube.com/embed/KFamixjyUP4?feature=oembed" TargetMode="External"/><Relationship Id="rId5" Type="http://schemas.openxmlformats.org/officeDocument/2006/relationships/image" Target="../media/image5.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ideo" Target="https://www.youtube.com/embed/tFmEg41Os18?feature=oembed" TargetMode="External"/><Relationship Id="rId5" Type="http://schemas.openxmlformats.org/officeDocument/2006/relationships/image" Target="../media/image6.jpe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ideo" Target="https://www.youtube.com/embed/qDumLs9jj3A?feature=oembed" TargetMode="External"/><Relationship Id="rId5" Type="http://schemas.openxmlformats.org/officeDocument/2006/relationships/image" Target="../media/image7.jpe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ideo" Target="https://www.youtube.com/embed/UZbvhsjr7mY?feature=oembed" TargetMode="External"/><Relationship Id="rId5" Type="http://schemas.openxmlformats.org/officeDocument/2006/relationships/image" Target="../media/image8.jpe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9DB06B2-FFFF-FF8A-4570-474F48F0458A}"/>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Text&#10;&#10;Description automatically generated">
            <a:extLst>
              <a:ext uri="{FF2B5EF4-FFF2-40B4-BE49-F238E27FC236}">
                <a16:creationId xmlns:a16="http://schemas.microsoft.com/office/drawing/2014/main" id="{B776FA4E-8DB9-F002-2655-586FE72FEC39}"/>
              </a:ext>
            </a:extLst>
          </p:cNvPr>
          <p:cNvPicPr>
            <a:picLocks noChangeAspect="1"/>
          </p:cNvPicPr>
          <p:nvPr/>
        </p:nvPicPr>
        <p:blipFill rotWithShape="1">
          <a:blip r:embed="rId3">
            <a:extLst>
              <a:ext uri="{28A0092B-C50C-407E-A947-70E740481C1C}">
                <a14:useLocalDpi xmlns:a14="http://schemas.microsoft.com/office/drawing/2010/main" val="0"/>
              </a:ext>
            </a:extLst>
          </a:blip>
          <a:srcRect b="94799"/>
          <a:stretch/>
        </p:blipFill>
        <p:spPr>
          <a:xfrm>
            <a:off x="0" y="0"/>
            <a:ext cx="9144000" cy="620688"/>
          </a:xfrm>
          <a:prstGeom prst="rect">
            <a:avLst/>
          </a:prstGeom>
        </p:spPr>
      </p:pic>
      <p:pic>
        <p:nvPicPr>
          <p:cNvPr id="12" name="Picture 11" descr="Text&#10;&#10;Description automatically generated">
            <a:extLst>
              <a:ext uri="{FF2B5EF4-FFF2-40B4-BE49-F238E27FC236}">
                <a16:creationId xmlns:a16="http://schemas.microsoft.com/office/drawing/2014/main" id="{FF168A2A-24FC-ABDC-3B9F-0EC530E7CD2A}"/>
              </a:ext>
            </a:extLst>
          </p:cNvPr>
          <p:cNvPicPr>
            <a:picLocks noChangeAspect="1"/>
          </p:cNvPicPr>
          <p:nvPr/>
        </p:nvPicPr>
        <p:blipFill rotWithShape="1">
          <a:blip r:embed="rId3">
            <a:extLst>
              <a:ext uri="{28A0092B-C50C-407E-A947-70E740481C1C}">
                <a14:useLocalDpi xmlns:a14="http://schemas.microsoft.com/office/drawing/2010/main" val="0"/>
              </a:ext>
            </a:extLst>
          </a:blip>
          <a:srcRect l="13775" t="9800" r="14563" b="6202"/>
          <a:stretch/>
        </p:blipFill>
        <p:spPr>
          <a:xfrm>
            <a:off x="395536" y="675287"/>
            <a:ext cx="8352928" cy="5507425"/>
          </a:xfrm>
          <a:prstGeom prst="rect">
            <a:avLst/>
          </a:prstGeom>
        </p:spPr>
      </p:pic>
      <p:pic>
        <p:nvPicPr>
          <p:cNvPr id="13" name="Picture 12" descr="Text&#10;&#10;Description automatically generated">
            <a:extLst>
              <a:ext uri="{FF2B5EF4-FFF2-40B4-BE49-F238E27FC236}">
                <a16:creationId xmlns:a16="http://schemas.microsoft.com/office/drawing/2014/main" id="{A2890D5B-5EBB-C5F8-B380-4CF7185E9BB7}"/>
              </a:ext>
            </a:extLst>
          </p:cNvPr>
          <p:cNvPicPr>
            <a:picLocks noChangeAspect="1"/>
          </p:cNvPicPr>
          <p:nvPr/>
        </p:nvPicPr>
        <p:blipFill rotWithShape="1">
          <a:blip r:embed="rId3">
            <a:extLst>
              <a:ext uri="{28A0092B-C50C-407E-A947-70E740481C1C}">
                <a14:useLocalDpi xmlns:a14="http://schemas.microsoft.com/office/drawing/2010/main" val="0"/>
              </a:ext>
            </a:extLst>
          </a:blip>
          <a:srcRect b="94799"/>
          <a:stretch/>
        </p:blipFill>
        <p:spPr>
          <a:xfrm>
            <a:off x="0" y="6237312"/>
            <a:ext cx="9144000" cy="620688"/>
          </a:xfrm>
          <a:prstGeom prst="rect">
            <a:avLst/>
          </a:prstGeom>
        </p:spPr>
      </p:pic>
    </p:spTree>
    <p:extLst>
      <p:ext uri="{BB962C8B-B14F-4D97-AF65-F5344CB8AC3E}">
        <p14:creationId xmlns:p14="http://schemas.microsoft.com/office/powerpoint/2010/main" val="3956082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marL="457200" lvl="0" indent="-457200" rtl="0">
              <a:buFont typeface="+mj-lt"/>
              <a:buAutoNum type="arabicPeriod"/>
            </a:pPr>
            <a:r>
              <a:rPr lang="fr-ca" sz="2200" dirty="0"/>
              <a:t>Fournir des conseils pour aider à identifier les victimes de la traite et de l'exploitation des personnes qui peuvent avoir une déficience intellectuelle. </a:t>
            </a:r>
          </a:p>
          <a:p>
            <a:pPr marL="457200" lvl="0" indent="-457200" rtl="0">
              <a:buFont typeface="+mj-lt"/>
              <a:buAutoNum type="arabicPeriod"/>
            </a:pPr>
            <a:r>
              <a:rPr lang="fr-ca" sz="2200" dirty="0"/>
              <a:t>Fournir des conseils pour communiquer avec les victimes de la traite et de l'exploitation des personnes ayant une déficience intellectuelle </a:t>
            </a:r>
          </a:p>
          <a:p>
            <a:pPr marL="457200" lvl="0" indent="-457200" rtl="0">
              <a:buFont typeface="+mj-lt"/>
              <a:buAutoNum type="arabicPeriod"/>
            </a:pPr>
            <a:r>
              <a:rPr lang="fr-ca" sz="2200" dirty="0"/>
              <a:t>Identifier des ressources pour aider à soutenir les victimes de la traite et de l'exploitation des personnes ayant une déficience intellectuelle </a:t>
            </a:r>
          </a:p>
          <a:p>
            <a:pPr rtl="0"/>
            <a:endParaRPr lang="en-CA" sz="2200" dirty="0"/>
          </a:p>
        </p:txBody>
      </p:sp>
      <p:sp>
        <p:nvSpPr>
          <p:cNvPr id="2" name="Title 1"/>
          <p:cNvSpPr>
            <a:spLocks noGrp="1"/>
          </p:cNvSpPr>
          <p:nvPr>
            <p:ph type="title"/>
          </p:nvPr>
        </p:nvSpPr>
        <p:spPr>
          <a:xfrm>
            <a:off x="457200" y="274160"/>
            <a:ext cx="8229600" cy="1252728"/>
          </a:xfrm>
        </p:spPr>
        <p:txBody>
          <a:bodyPr rtlCol="0"/>
          <a:lstStyle/>
          <a:p>
            <a:pPr rtl="0"/>
            <a:r>
              <a:rPr lang="fr-ca"/>
              <a:t>Objectifs de la présentation</a:t>
            </a:r>
          </a:p>
        </p:txBody>
      </p:sp>
      <p:sp>
        <p:nvSpPr>
          <p:cNvPr id="4" name="Footer Placeholder 3"/>
          <p:cNvSpPr>
            <a:spLocks noGrp="1"/>
          </p:cNvSpPr>
          <p:nvPr>
            <p:ph type="ftr" sz="quarter" idx="11"/>
          </p:nvPr>
        </p:nvSpPr>
        <p:spPr/>
        <p:txBody>
          <a:bodyPr rtlCol="0"/>
          <a:lstStyle/>
          <a:p>
            <a:pPr rtl="0"/>
            <a:r>
              <a:rPr lang="fr-ca"/>
              <a:t>Aussi sécuritaire que possible : Curriculum de justice, 2019</a:t>
            </a:r>
          </a:p>
        </p:txBody>
      </p:sp>
      <p:sp>
        <p:nvSpPr>
          <p:cNvPr id="5" name="Slide Number Placeholder 4"/>
          <p:cNvSpPr>
            <a:spLocks noGrp="1"/>
          </p:cNvSpPr>
          <p:nvPr>
            <p:ph type="sldNum" sz="quarter" idx="12"/>
          </p:nvPr>
        </p:nvSpPr>
        <p:spPr/>
        <p:txBody>
          <a:bodyPr rtlCol="0"/>
          <a:lstStyle/>
          <a:p>
            <a:pPr rtl="0"/>
            <a:fld id="{E1A24E56-A5F5-418C-A3DF-13C8A53A2EF6}" type="slidenum">
              <a:rPr lang="en-CA" smtClean="0"/>
              <a:t>2</a:t>
            </a:fld>
            <a:endParaRPr lang="en-CA" dirty="0"/>
          </a:p>
        </p:txBody>
      </p:sp>
      <p:pic>
        <p:nvPicPr>
          <p:cNvPr id="6" name="Picture 5">
            <a:extLst>
              <a:ext uri="{FF2B5EF4-FFF2-40B4-BE49-F238E27FC236}">
                <a16:creationId xmlns:a16="http://schemas.microsoft.com/office/drawing/2014/main" id="{29BE9B94-C098-4F75-911C-37D6747B45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1312247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lstStyle/>
          <a:p>
            <a:pPr rtl="0"/>
            <a:r>
              <a:rPr lang="fr-ca"/>
              <a:t>Qu'est-ce qu'une déficience intellectuelle ?</a:t>
            </a:r>
          </a:p>
        </p:txBody>
      </p:sp>
      <p:sp>
        <p:nvSpPr>
          <p:cNvPr id="3" name="Subtitle 2"/>
          <p:cNvSpPr>
            <a:spLocks noGrp="1"/>
          </p:cNvSpPr>
          <p:nvPr>
            <p:ph type="subTitle" idx="1"/>
          </p:nvPr>
        </p:nvSpPr>
        <p:spPr/>
        <p:txBody>
          <a:bodyPr rtlCol="0"/>
          <a:lstStyle/>
          <a:p>
            <a:pPr marL="342900" indent="-342900" algn="l" rtl="0">
              <a:buClr>
                <a:schemeClr val="bg1"/>
              </a:buClr>
              <a:buFont typeface="Arial" panose="020B0604020202020204" pitchFamily="34" charset="0"/>
              <a:buChar char="•"/>
            </a:pPr>
            <a:r>
              <a:rPr lang="fr-ca"/>
              <a:t>Déficience intellectuelle et maladie mentale</a:t>
            </a:r>
          </a:p>
          <a:p>
            <a:pPr marL="342900" indent="-342900" algn="l" rtl="0">
              <a:buClr>
                <a:schemeClr val="bg1"/>
              </a:buClr>
              <a:buFont typeface="Arial" panose="020B0604020202020204" pitchFamily="34" charset="0"/>
              <a:buChar char="•"/>
            </a:pPr>
            <a:r>
              <a:rPr lang="fr-ca"/>
              <a:t>Vulnérabilités et facteurs de risque </a:t>
            </a:r>
          </a:p>
          <a:p>
            <a:pPr algn="l" rtl="0">
              <a:buClr>
                <a:schemeClr val="bg1"/>
              </a:buClr>
            </a:pPr>
            <a:endParaRPr lang="en-CA" dirty="0"/>
          </a:p>
        </p:txBody>
      </p:sp>
    </p:spTree>
    <p:extLst>
      <p:ext uri="{BB962C8B-B14F-4D97-AF65-F5344CB8AC3E}">
        <p14:creationId xmlns:p14="http://schemas.microsoft.com/office/powerpoint/2010/main" val="396161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noAutofit/>
          </a:bodyPr>
          <a:lstStyle/>
          <a:p>
            <a:pPr lvl="0" rtl="0">
              <a:buFont typeface="Courier New" panose="02070309020205020404" pitchFamily="49" charset="0"/>
              <a:buChar char="o"/>
            </a:pPr>
            <a:r>
              <a:rPr lang="fr-ca" sz="1900" dirty="0"/>
              <a:t>« Déficience intellectuelle » fait partie de la catégorie plus large des « troubles du développement » :  </a:t>
            </a:r>
            <a:endParaRPr lang="en-CA" sz="1900" dirty="0"/>
          </a:p>
          <a:p>
            <a:pPr marL="1084263" lvl="2" indent="-457200" rtl="0">
              <a:buFont typeface="+mj-lt"/>
              <a:buAutoNum type="arabicPeriod"/>
            </a:pPr>
            <a:r>
              <a:rPr lang="fr-ca" sz="1900" dirty="0"/>
              <a:t>Fait référence à des capacités d'apprentissage et d'application des connaissances (fonctionnement cognitif) nettement inférieures à la moyenne</a:t>
            </a:r>
          </a:p>
          <a:p>
            <a:pPr marL="1084263" lvl="2" indent="-457200" rtl="0">
              <a:buFont typeface="+mj-lt"/>
              <a:buAutoNum type="arabicPeriod"/>
            </a:pPr>
            <a:r>
              <a:rPr lang="fr-ca" sz="1900" dirty="0"/>
              <a:t>Affecte les domaines d'activité majeurs de la vie, tels que les soins personnels, les compétences linguistiques, les capacités d'apprentissage et la capacité à vivre de manière indépendante (fonctionnement adaptatif)  </a:t>
            </a:r>
          </a:p>
          <a:p>
            <a:pPr marL="1084263" lvl="2" indent="-457200" rtl="0">
              <a:buFont typeface="+mj-lt"/>
              <a:buAutoNum type="arabicPeriod"/>
            </a:pPr>
            <a:r>
              <a:rPr lang="fr-ca" sz="1900" dirty="0"/>
              <a:t>Présente dès l'enfance et se poursuit tout au long de la vie </a:t>
            </a:r>
          </a:p>
          <a:p>
            <a:pPr marL="627063" lvl="2" indent="0" rtl="0">
              <a:buNone/>
            </a:pPr>
            <a:r>
              <a:rPr lang="fr-ca" sz="1900" dirty="0"/>
              <a:t> </a:t>
            </a:r>
          </a:p>
          <a:p>
            <a:pPr lvl="2" rtl="0">
              <a:buFont typeface="Courier New" panose="02070309020205020404" pitchFamily="49" charset="0"/>
              <a:buChar char="o"/>
            </a:pPr>
            <a:endParaRPr lang="en-CA" sz="1900" dirty="0"/>
          </a:p>
          <a:p>
            <a:pPr lvl="2" rtl="0">
              <a:buFont typeface="Courier New" panose="02070309020205020404" pitchFamily="49" charset="0"/>
              <a:buChar char="o"/>
            </a:pPr>
            <a:endParaRPr lang="en-CA" sz="1900" dirty="0"/>
          </a:p>
          <a:p>
            <a:pPr rtl="0"/>
            <a:endParaRPr lang="en-CA" sz="1900"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4</a:t>
            </a:fld>
            <a:endParaRPr lang="en-CA" dirty="0"/>
          </a:p>
        </p:txBody>
      </p:sp>
      <p:sp>
        <p:nvSpPr>
          <p:cNvPr id="5" name="Title 4"/>
          <p:cNvSpPr>
            <a:spLocks noGrp="1"/>
          </p:cNvSpPr>
          <p:nvPr>
            <p:ph type="title"/>
          </p:nvPr>
        </p:nvSpPr>
        <p:spPr/>
        <p:txBody>
          <a:bodyPr rtlCol="0">
            <a:normAutofit fontScale="90000"/>
          </a:bodyPr>
          <a:lstStyle/>
          <a:p>
            <a:pPr rtl="0"/>
            <a:r>
              <a:rPr lang="fr-ca"/>
              <a:t>Qu'est-ce qu'une déficience intellectuelle ?</a:t>
            </a:r>
          </a:p>
        </p:txBody>
      </p:sp>
      <p:pic>
        <p:nvPicPr>
          <p:cNvPr id="6" name="Picture 5">
            <a:extLst>
              <a:ext uri="{FF2B5EF4-FFF2-40B4-BE49-F238E27FC236}">
                <a16:creationId xmlns:a16="http://schemas.microsoft.com/office/drawing/2014/main" id="{B3746E94-DED6-4C5E-B9D4-98F3D79DE0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822324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normAutofit/>
          </a:bodyPr>
          <a:lstStyle/>
          <a:p>
            <a:pPr marL="0" indent="0" algn="ctr" rtl="0">
              <a:buNone/>
            </a:pPr>
            <a:r>
              <a:rPr lang="fr-ca" sz="5400" b="1"/>
              <a:t>Déficience intellectuelle et maladie mentale </a:t>
            </a:r>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5</a:t>
            </a:fld>
            <a:endParaRPr lang="en-CA" dirty="0"/>
          </a:p>
        </p:txBody>
      </p:sp>
      <p:sp>
        <p:nvSpPr>
          <p:cNvPr id="5" name="Title 4"/>
          <p:cNvSpPr>
            <a:spLocks noGrp="1"/>
          </p:cNvSpPr>
          <p:nvPr>
            <p:ph type="title"/>
          </p:nvPr>
        </p:nvSpPr>
        <p:spPr/>
        <p:txBody>
          <a:bodyPr rtlCol="0"/>
          <a:lstStyle/>
          <a:p>
            <a:pPr rtl="0"/>
            <a:r>
              <a:rPr lang="fr-ca"/>
              <a:t>Vrai ou faux ?</a:t>
            </a:r>
          </a:p>
        </p:txBody>
      </p:sp>
      <p:pic>
        <p:nvPicPr>
          <p:cNvPr id="6" name="Picture 5">
            <a:extLst>
              <a:ext uri="{FF2B5EF4-FFF2-40B4-BE49-F238E27FC236}">
                <a16:creationId xmlns:a16="http://schemas.microsoft.com/office/drawing/2014/main" id="{2F725B59-98F3-4C2E-A7DC-959D13FDDE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3731475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lstStyle/>
          <a:p>
            <a:pPr lvl="0" rtl="0" fontAlgn="base">
              <a:buFont typeface="Courier New" panose="02070309020205020404" pitchFamily="49" charset="0"/>
              <a:buChar char="o"/>
            </a:pPr>
            <a:r>
              <a:rPr lang="fr-ca"/>
              <a:t>Les personnes présentant une déficience intellectuelle peuvent également souffrir d'une maladie mentale ou d'un problème de santé mentale, ce que l'on appelle le « double diagnostic ».</a:t>
            </a:r>
            <a:endParaRPr lang="en-CA" sz="2000" dirty="0"/>
          </a:p>
          <a:p>
            <a:pPr lvl="0" rtl="0" fontAlgn="base">
              <a:buFont typeface="Courier New" panose="02070309020205020404" pitchFamily="49" charset="0"/>
              <a:buChar char="o"/>
            </a:pPr>
            <a:r>
              <a:rPr lang="fr-ca"/>
              <a:t>Bien que les deux puissent coexister, la déficience intellectuelle n’est </a:t>
            </a:r>
            <a:r>
              <a:rPr lang="fr-ca" b="1"/>
              <a:t>PAS</a:t>
            </a:r>
            <a:r>
              <a:rPr lang="fr-ca"/>
              <a:t> une maladie mentale.  </a:t>
            </a:r>
            <a:endParaRPr lang="en-CA" dirty="0"/>
          </a:p>
          <a:p>
            <a:pPr rtl="0">
              <a:buFont typeface="Arial" panose="020B0604020202020204" pitchFamily="34" charset="0"/>
              <a:buChar char="•"/>
            </a:pPr>
            <a:endParaRPr lang="en-CA"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6</a:t>
            </a:fld>
            <a:endParaRPr lang="en-CA" dirty="0"/>
          </a:p>
        </p:txBody>
      </p:sp>
      <p:sp>
        <p:nvSpPr>
          <p:cNvPr id="5" name="Title 4"/>
          <p:cNvSpPr>
            <a:spLocks noGrp="1"/>
          </p:cNvSpPr>
          <p:nvPr>
            <p:ph type="title"/>
          </p:nvPr>
        </p:nvSpPr>
        <p:spPr/>
        <p:txBody>
          <a:bodyPr rtlCol="0">
            <a:normAutofit fontScale="90000"/>
          </a:bodyPr>
          <a:lstStyle/>
          <a:p>
            <a:pPr rtl="0"/>
            <a:r>
              <a:rPr lang="fr-ca"/>
              <a:t>Déficience intellectuelle et maladie mentale</a:t>
            </a:r>
          </a:p>
        </p:txBody>
      </p:sp>
      <p:pic>
        <p:nvPicPr>
          <p:cNvPr id="6" name="Picture 5">
            <a:extLst>
              <a:ext uri="{FF2B5EF4-FFF2-40B4-BE49-F238E27FC236}">
                <a16:creationId xmlns:a16="http://schemas.microsoft.com/office/drawing/2014/main" id="{8A5D87DD-CAAD-4402-882A-A888FD0D56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2086510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lstStyle/>
          <a:p>
            <a:pPr marL="0" lvl="0" indent="0" rtl="0">
              <a:buNone/>
            </a:pPr>
            <a:r>
              <a:rPr lang="fr-ca"/>
              <a:t>« ... chaque personne présentant une déficience intellectuelle est un individu doté de talents, d'une personnalité et d'intérêts uniques... il est important que les personnes présentant une déficience intellectuelle ne soient pas jugées simplement en fonction de cette caractéristique, mais plutôt comme des personnes aux multiples facettes » (Griffiths, Stavrakaki, &amp; Summers, 2002).    </a:t>
            </a:r>
          </a:p>
          <a:p>
            <a:pPr marL="0" indent="0" rtl="0">
              <a:buNone/>
            </a:pPr>
            <a:endParaRPr lang="en-CA"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7</a:t>
            </a:fld>
            <a:endParaRPr lang="en-CA"/>
          </a:p>
        </p:txBody>
      </p:sp>
      <p:sp>
        <p:nvSpPr>
          <p:cNvPr id="5" name="Title 4"/>
          <p:cNvSpPr>
            <a:spLocks noGrp="1"/>
          </p:cNvSpPr>
          <p:nvPr>
            <p:ph type="title"/>
          </p:nvPr>
        </p:nvSpPr>
        <p:spPr/>
        <p:txBody>
          <a:bodyPr rtlCol="0"/>
          <a:lstStyle/>
          <a:p>
            <a:pPr rtl="0"/>
            <a:r>
              <a:rPr lang="fr-ca"/>
              <a:t>N’oubliez pas...</a:t>
            </a:r>
          </a:p>
        </p:txBody>
      </p:sp>
      <p:pic>
        <p:nvPicPr>
          <p:cNvPr id="6" name="Picture 5">
            <a:extLst>
              <a:ext uri="{FF2B5EF4-FFF2-40B4-BE49-F238E27FC236}">
                <a16:creationId xmlns:a16="http://schemas.microsoft.com/office/drawing/2014/main" id="{A5E85107-6701-4327-A602-1FCC136829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4077915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lstStyle/>
          <a:p>
            <a:pPr marL="0" indent="0" rtl="0">
              <a:buNone/>
            </a:pPr>
            <a:r>
              <a:rPr lang="fr-ca" b="1"/>
              <a:t>Combien de fois les personnes ayant un handicap sont-elles plus susceptibles d'être victimes de crimes violents  /sexuels que les personnes n’ayant pas de handicap ?</a:t>
            </a:r>
          </a:p>
          <a:p>
            <a:pPr marL="0" indent="0" rtl="0">
              <a:buNone/>
            </a:pPr>
            <a:r>
              <a:rPr lang="fr-ca" b="1"/>
              <a:t>a)	2</a:t>
            </a:r>
          </a:p>
          <a:p>
            <a:pPr marL="0" indent="0" rtl="0">
              <a:buNone/>
            </a:pPr>
            <a:r>
              <a:rPr lang="fr-ca" b="1"/>
              <a:t>b)	3</a:t>
            </a:r>
          </a:p>
          <a:p>
            <a:pPr marL="0" indent="0" rtl="0">
              <a:buNone/>
            </a:pPr>
            <a:r>
              <a:rPr lang="fr-ca" b="1"/>
              <a:t>c)	4 </a:t>
            </a:r>
          </a:p>
          <a:p>
            <a:pPr marL="0" indent="0" rtl="0">
              <a:buNone/>
            </a:pPr>
            <a:r>
              <a:rPr lang="fr-ca" b="1"/>
              <a:t>d)	5</a:t>
            </a:r>
          </a:p>
          <a:p>
            <a:pPr marL="0" indent="0" rtl="0">
              <a:buNone/>
            </a:pPr>
            <a:endParaRPr lang="en-CA"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8</a:t>
            </a:fld>
            <a:endParaRPr lang="en-CA"/>
          </a:p>
        </p:txBody>
      </p:sp>
      <p:sp>
        <p:nvSpPr>
          <p:cNvPr id="5" name="Title 4"/>
          <p:cNvSpPr>
            <a:spLocks noGrp="1"/>
          </p:cNvSpPr>
          <p:nvPr>
            <p:ph type="title"/>
          </p:nvPr>
        </p:nvSpPr>
        <p:spPr/>
        <p:txBody>
          <a:bodyPr rtlCol="0"/>
          <a:lstStyle/>
          <a:p>
            <a:pPr rtl="0"/>
            <a:r>
              <a:rPr lang="fr-ca"/>
              <a:t>Question</a:t>
            </a:r>
          </a:p>
        </p:txBody>
      </p:sp>
      <p:pic>
        <p:nvPicPr>
          <p:cNvPr id="6" name="Picture 5">
            <a:extLst>
              <a:ext uri="{FF2B5EF4-FFF2-40B4-BE49-F238E27FC236}">
                <a16:creationId xmlns:a16="http://schemas.microsoft.com/office/drawing/2014/main" id="{78FDF6BC-2DD8-42E8-A528-93C44D7577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496963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9</a:t>
            </a:fld>
            <a:endParaRPr lang="en-CA"/>
          </a:p>
        </p:txBody>
      </p:sp>
      <p:sp>
        <p:nvSpPr>
          <p:cNvPr id="5" name="Title 4"/>
          <p:cNvSpPr>
            <a:spLocks noGrp="1"/>
          </p:cNvSpPr>
          <p:nvPr>
            <p:ph type="title"/>
          </p:nvPr>
        </p:nvSpPr>
        <p:spPr>
          <a:xfrm>
            <a:off x="457200" y="404436"/>
            <a:ext cx="8229600" cy="1252728"/>
          </a:xfrm>
        </p:spPr>
        <p:txBody>
          <a:bodyPr rtlCol="0">
            <a:noAutofit/>
          </a:bodyPr>
          <a:lstStyle/>
          <a:p>
            <a:pPr rtl="0"/>
            <a:r>
              <a:rPr lang="fr-ca" sz="3500" dirty="0"/>
              <a:t>Vulnérabilités et facteurs de risque pour les personnes présentant une déficience intellectuelle</a:t>
            </a:r>
          </a:p>
        </p:txBody>
      </p:sp>
      <p:pic>
        <p:nvPicPr>
          <p:cNvPr id="7" name="Picture 6">
            <a:extLst>
              <a:ext uri="{FF2B5EF4-FFF2-40B4-BE49-F238E27FC236}">
                <a16:creationId xmlns:a16="http://schemas.microsoft.com/office/drawing/2014/main" id="{98ABA355-F14F-4EE1-8E2E-FD2D37B821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
        <p:nvSpPr>
          <p:cNvPr id="8" name="TextBox 7"/>
          <p:cNvSpPr txBox="1"/>
          <p:nvPr/>
        </p:nvSpPr>
        <p:spPr>
          <a:xfrm>
            <a:off x="899592" y="1988840"/>
            <a:ext cx="1393330" cy="584775"/>
          </a:xfrm>
          <a:prstGeom prst="rect">
            <a:avLst/>
          </a:prstGeom>
          <a:noFill/>
        </p:spPr>
        <p:txBody>
          <a:bodyPr wrap="none" rtlCol="0">
            <a:spAutoFit/>
          </a:bodyPr>
          <a:lstStyle/>
          <a:p>
            <a:pPr rtl="0"/>
            <a:r>
              <a:rPr lang="fr-ca" sz="3200" b="1" dirty="0"/>
              <a:t>VIDÉO :</a:t>
            </a:r>
            <a:endParaRPr lang="en-CA" sz="3200" b="1" dirty="0"/>
          </a:p>
        </p:txBody>
      </p:sp>
      <p:pic>
        <p:nvPicPr>
          <p:cNvPr id="2" name="Online Media 1" title="Justice Video 1">
            <a:hlinkClick r:id="" action="ppaction://media"/>
            <a:extLst>
              <a:ext uri="{FF2B5EF4-FFF2-40B4-BE49-F238E27FC236}">
                <a16:creationId xmlns:a16="http://schemas.microsoft.com/office/drawing/2014/main" id="{7FEB5854-FE0F-ADD7-AFDC-9ECB862BC8C1}"/>
              </a:ext>
            </a:extLst>
          </p:cNvPr>
          <p:cNvPicPr>
            <a:picLocks noRot="1" noChangeAspect="1"/>
          </p:cNvPicPr>
          <p:nvPr>
            <a:videoFile r:link="rId1"/>
          </p:nvPr>
        </p:nvPicPr>
        <p:blipFill>
          <a:blip r:embed="rId5"/>
          <a:stretch>
            <a:fillRect/>
          </a:stretch>
        </p:blipFill>
        <p:spPr>
          <a:xfrm>
            <a:off x="564331" y="2554748"/>
            <a:ext cx="8301087" cy="3665793"/>
          </a:xfrm>
          <a:prstGeom prst="rect">
            <a:avLst/>
          </a:prstGeom>
        </p:spPr>
      </p:pic>
    </p:spTree>
    <p:extLst>
      <p:ext uri="{BB962C8B-B14F-4D97-AF65-F5344CB8AC3E}">
        <p14:creationId xmlns:p14="http://schemas.microsoft.com/office/powerpoint/2010/main" val="932575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lstStyle/>
          <a:p>
            <a:pPr marL="457200" indent="-457200" rtl="0">
              <a:buFont typeface="+mj-lt"/>
              <a:buAutoNum type="arabicPeriod"/>
            </a:pPr>
            <a:r>
              <a:rPr lang="fr-ca" dirty="0"/>
              <a:t>Isolement</a:t>
            </a:r>
          </a:p>
          <a:p>
            <a:pPr marL="457200" indent="-457200" rtl="0">
              <a:buFont typeface="+mj-lt"/>
              <a:buAutoNum type="arabicPeriod"/>
            </a:pPr>
            <a:r>
              <a:rPr lang="fr-ca" dirty="0"/>
              <a:t>Pauvreté</a:t>
            </a:r>
          </a:p>
          <a:p>
            <a:pPr marL="457200" indent="-457200" rtl="0">
              <a:buFont typeface="+mj-lt"/>
              <a:buAutoNum type="arabicPeriod"/>
            </a:pPr>
            <a:r>
              <a:rPr lang="fr-ca" dirty="0"/>
              <a:t>Dépendance </a:t>
            </a:r>
          </a:p>
          <a:p>
            <a:pPr marL="457200" indent="-457200" rtl="0">
              <a:buFont typeface="+mj-lt"/>
              <a:buAutoNum type="arabicPeriod"/>
            </a:pPr>
            <a:r>
              <a:rPr lang="fr-ca" dirty="0"/>
              <a:t>Accès accru à la technologie  </a:t>
            </a:r>
          </a:p>
          <a:p>
            <a:pPr marL="457200" indent="-457200" rtl="0">
              <a:buFont typeface="+mj-lt"/>
              <a:buAutoNum type="arabicPeriod"/>
            </a:pPr>
            <a:r>
              <a:rPr lang="fr-ca" dirty="0"/>
              <a:t>Préjugés sociaux</a:t>
            </a:r>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10</a:t>
            </a:fld>
            <a:endParaRPr lang="en-CA"/>
          </a:p>
        </p:txBody>
      </p:sp>
      <p:sp>
        <p:nvSpPr>
          <p:cNvPr id="5" name="Title 4"/>
          <p:cNvSpPr>
            <a:spLocks noGrp="1"/>
          </p:cNvSpPr>
          <p:nvPr>
            <p:ph type="title"/>
          </p:nvPr>
        </p:nvSpPr>
        <p:spPr/>
        <p:txBody>
          <a:bodyPr rtlCol="0">
            <a:normAutofit/>
          </a:bodyPr>
          <a:lstStyle/>
          <a:p>
            <a:pPr rtl="0"/>
            <a:r>
              <a:rPr lang="fr-ca" sz="3500" dirty="0"/>
              <a:t>5 Facteurs de risque pour les personnes présentant une déficience intellectuelle</a:t>
            </a:r>
          </a:p>
        </p:txBody>
      </p:sp>
      <p:pic>
        <p:nvPicPr>
          <p:cNvPr id="6" name="Picture 5">
            <a:extLst>
              <a:ext uri="{FF2B5EF4-FFF2-40B4-BE49-F238E27FC236}">
                <a16:creationId xmlns:a16="http://schemas.microsoft.com/office/drawing/2014/main" id="{06DA7BF6-B50E-4EBD-A8B6-47490E9070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3228469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1560" y="2675467"/>
            <a:ext cx="7920879" cy="3450696"/>
          </a:xfrm>
        </p:spPr>
        <p:txBody>
          <a:bodyPr rtlCol="0">
            <a:noAutofit/>
          </a:bodyPr>
          <a:lstStyle/>
          <a:p>
            <a:pPr marL="342900" lvl="1" indent="-342900" rtl="0">
              <a:buFont typeface="Courier New" panose="02070309020205020404" pitchFamily="49" charset="0"/>
              <a:buChar char="o"/>
            </a:pPr>
            <a:r>
              <a:rPr lang="fr-ca" sz="1800" dirty="0"/>
              <a:t>Les trafiquants peuvent rechercher des victimes souffrant de déficiences intellectuelles afin d'avoir accès à des financements et à des avantages (United States v. Weston), ou le logement (squat) </a:t>
            </a:r>
            <a:endParaRPr lang="en-CA" sz="1800" dirty="0"/>
          </a:p>
          <a:p>
            <a:pPr marL="342900" lvl="1" indent="-342900" rtl="0">
              <a:buFont typeface="Courier New" panose="02070309020205020404" pitchFamily="49" charset="0"/>
              <a:buChar char="o"/>
            </a:pPr>
            <a:r>
              <a:rPr lang="fr-ca" sz="1800" dirty="0"/>
              <a:t>Dynamique de puissance normalisée (Dépendance). </a:t>
            </a:r>
          </a:p>
          <a:p>
            <a:pPr marL="342900" lvl="1" indent="-342900" rtl="0">
              <a:buFont typeface="Courier New" panose="02070309020205020404" pitchFamily="49" charset="0"/>
              <a:buChar char="o"/>
            </a:pPr>
            <a:r>
              <a:rPr lang="fr-ca" sz="1800" dirty="0"/>
              <a:t>La manipulation de l'isolement et de la pauvreté. </a:t>
            </a:r>
          </a:p>
          <a:p>
            <a:pPr marL="342900" lvl="1" indent="-342900" rtl="0">
              <a:buFont typeface="Courier New" panose="02070309020205020404" pitchFamily="49" charset="0"/>
              <a:buChar char="o"/>
            </a:pPr>
            <a:r>
              <a:rPr lang="fr-ca" sz="1800" dirty="0"/>
              <a:t>Les personnes ayant un handicap peuvent ne pas être conscientes de leur droit de s'opposer ou de rejeter des attouchements non désirés. Ils peuvent ne pas savoir ce qui constitue un délit et quels sont leurs droits en tant que victime d'un délit.</a:t>
            </a:r>
          </a:p>
          <a:p>
            <a:pPr marL="342900" lvl="1" indent="-342900" rtl="0">
              <a:buFont typeface="Courier New" panose="02070309020205020404" pitchFamily="49" charset="0"/>
              <a:buChar char="o"/>
            </a:pPr>
            <a:r>
              <a:rPr lang="fr-ca" sz="1800" dirty="0"/>
              <a:t>Les trafiquants peuvent également cibler les personnes ayant un handicap en raison des préjugés sociaux auxquels elles sont confrontées.  </a:t>
            </a:r>
          </a:p>
          <a:p>
            <a:pPr marL="274320" lvl="1" rtl="0">
              <a:buFont typeface="Arial" panose="020B0604020202020204" pitchFamily="34" charset="0"/>
              <a:buChar char="•"/>
            </a:pPr>
            <a:endParaRPr lang="en-CA" sz="1800" dirty="0"/>
          </a:p>
          <a:p>
            <a:pPr rtl="0">
              <a:buFont typeface="Arial" panose="020B0604020202020204" pitchFamily="34" charset="0"/>
              <a:buChar char="•"/>
            </a:pPr>
            <a:endParaRPr lang="en-CA" sz="1800"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11</a:t>
            </a:fld>
            <a:endParaRPr lang="en-CA" dirty="0"/>
          </a:p>
        </p:txBody>
      </p:sp>
      <p:sp>
        <p:nvSpPr>
          <p:cNvPr id="5" name="Title 4"/>
          <p:cNvSpPr>
            <a:spLocks noGrp="1"/>
          </p:cNvSpPr>
          <p:nvPr>
            <p:ph type="title"/>
          </p:nvPr>
        </p:nvSpPr>
        <p:spPr/>
        <p:txBody>
          <a:bodyPr rtlCol="0"/>
          <a:lstStyle/>
          <a:p>
            <a:pPr rtl="0"/>
            <a:r>
              <a:rPr lang="fr-ca"/>
              <a:t>Facteurs de risque et recrutement </a:t>
            </a:r>
          </a:p>
        </p:txBody>
      </p:sp>
      <p:pic>
        <p:nvPicPr>
          <p:cNvPr id="6" name="Picture 5">
            <a:extLst>
              <a:ext uri="{FF2B5EF4-FFF2-40B4-BE49-F238E27FC236}">
                <a16:creationId xmlns:a16="http://schemas.microsoft.com/office/drawing/2014/main" id="{009261E5-CAAA-4CD6-B353-DC919BE6BA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2397751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lstStyle/>
          <a:p>
            <a:pPr marL="0" indent="0" rtl="0">
              <a:buNone/>
            </a:pPr>
            <a:r>
              <a:rPr lang="fr-ca" sz="3200" b="1"/>
              <a:t>Les caractéristiques faciales sont-elles un moyen efficace de déterminer si une personne peut avoir une déficience intellectuelle ? </a:t>
            </a:r>
            <a:endParaRPr lang="en-CA" sz="3200" dirty="0"/>
          </a:p>
          <a:p>
            <a:pPr marL="0" indent="0" rtl="0">
              <a:buNone/>
            </a:pPr>
            <a:endParaRPr lang="en-CA"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12</a:t>
            </a:fld>
            <a:endParaRPr lang="en-CA"/>
          </a:p>
        </p:txBody>
      </p:sp>
      <p:sp>
        <p:nvSpPr>
          <p:cNvPr id="5" name="Title 4"/>
          <p:cNvSpPr>
            <a:spLocks noGrp="1"/>
          </p:cNvSpPr>
          <p:nvPr>
            <p:ph type="title"/>
          </p:nvPr>
        </p:nvSpPr>
        <p:spPr/>
        <p:txBody>
          <a:bodyPr rtlCol="0"/>
          <a:lstStyle/>
          <a:p>
            <a:pPr rtl="0"/>
            <a:r>
              <a:rPr lang="fr-ca"/>
              <a:t>Vrai ou faux ? </a:t>
            </a:r>
          </a:p>
        </p:txBody>
      </p:sp>
      <p:pic>
        <p:nvPicPr>
          <p:cNvPr id="6" name="Picture 5">
            <a:extLst>
              <a:ext uri="{FF2B5EF4-FFF2-40B4-BE49-F238E27FC236}">
                <a16:creationId xmlns:a16="http://schemas.microsoft.com/office/drawing/2014/main" id="{DA48F67F-9524-44A9-B283-F8E509E352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826531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lstStyle/>
          <a:p>
            <a:pPr marL="0" indent="0" algn="ctr" rtl="0">
              <a:buNone/>
            </a:pPr>
            <a:r>
              <a:rPr lang="fr-ca" sz="7200" b="1"/>
              <a:t>FAUX </a:t>
            </a:r>
          </a:p>
          <a:p>
            <a:pPr marL="0" indent="0" algn="ctr" rtl="0">
              <a:buNone/>
            </a:pPr>
            <a:endParaRPr lang="en-CA" dirty="0"/>
          </a:p>
          <a:p>
            <a:pPr marL="0" lvl="0" indent="0" algn="ctr" rtl="0">
              <a:buNone/>
            </a:pPr>
            <a:endParaRPr lang="en-CA" b="1" dirty="0"/>
          </a:p>
          <a:p>
            <a:pPr marL="0" indent="0" algn="ctr" rtl="0">
              <a:buNone/>
            </a:pPr>
            <a:endParaRPr lang="en-CA"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13</a:t>
            </a:fld>
            <a:endParaRPr lang="en-CA"/>
          </a:p>
        </p:txBody>
      </p:sp>
      <p:sp>
        <p:nvSpPr>
          <p:cNvPr id="5" name="Title 4"/>
          <p:cNvSpPr>
            <a:spLocks noGrp="1"/>
          </p:cNvSpPr>
          <p:nvPr>
            <p:ph type="title"/>
          </p:nvPr>
        </p:nvSpPr>
        <p:spPr/>
        <p:txBody>
          <a:bodyPr rtlCol="0"/>
          <a:lstStyle/>
          <a:p>
            <a:pPr rtl="0"/>
            <a:r>
              <a:rPr lang="fr-ca"/>
              <a:t>Réponse</a:t>
            </a:r>
          </a:p>
        </p:txBody>
      </p:sp>
      <p:pic>
        <p:nvPicPr>
          <p:cNvPr id="6" name="Picture 5">
            <a:extLst>
              <a:ext uri="{FF2B5EF4-FFF2-40B4-BE49-F238E27FC236}">
                <a16:creationId xmlns:a16="http://schemas.microsoft.com/office/drawing/2014/main" id="{601C246A-EC42-4846-8193-7297B59724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2244266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rtl="0"/>
            <a:r>
              <a:rPr lang="fr-ca"/>
              <a:t>Comment savoir si une personne a une déficience intellectuelle ?</a:t>
            </a:r>
          </a:p>
        </p:txBody>
      </p:sp>
      <p:sp>
        <p:nvSpPr>
          <p:cNvPr id="3" name="Subtitle 2"/>
          <p:cNvSpPr>
            <a:spLocks noGrp="1"/>
          </p:cNvSpPr>
          <p:nvPr>
            <p:ph type="subTitle" idx="1"/>
          </p:nvPr>
        </p:nvSpPr>
        <p:spPr/>
        <p:txBody>
          <a:bodyPr rtlCol="0">
            <a:normAutofit/>
          </a:bodyPr>
          <a:lstStyle/>
          <a:p>
            <a:pPr rtl="0"/>
            <a:endParaRPr lang="en-CA" dirty="0"/>
          </a:p>
        </p:txBody>
      </p:sp>
    </p:spTree>
    <p:extLst>
      <p:ext uri="{BB962C8B-B14F-4D97-AF65-F5344CB8AC3E}">
        <p14:creationId xmlns:p14="http://schemas.microsoft.com/office/powerpoint/2010/main" val="4149110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276872"/>
            <a:ext cx="7408333" cy="3849291"/>
          </a:xfrm>
        </p:spPr>
        <p:txBody>
          <a:bodyPr rtlCol="0">
            <a:normAutofit/>
          </a:bodyPr>
          <a:lstStyle/>
          <a:p>
            <a:pPr marL="0" indent="0" rtl="0">
              <a:buNone/>
            </a:pPr>
            <a:r>
              <a:rPr lang="fr-ca" sz="1900" u="sng" dirty="0"/>
              <a:t>Indicateurs comportementaux : </a:t>
            </a:r>
          </a:p>
          <a:p>
            <a:pPr lvl="1" rtl="0">
              <a:buFont typeface="Courier New" panose="02070309020205020404" pitchFamily="49" charset="0"/>
              <a:buChar char="o"/>
            </a:pPr>
            <a:r>
              <a:rPr lang="fr-ca" sz="1900" dirty="0"/>
              <a:t>Agir d'une manière qui semble inappropriée à la situation</a:t>
            </a:r>
          </a:p>
          <a:p>
            <a:pPr lvl="1" rtl="0">
              <a:buFont typeface="Courier New" panose="02070309020205020404" pitchFamily="49" charset="0"/>
              <a:buChar char="o"/>
            </a:pPr>
            <a:r>
              <a:rPr lang="fr-ca" sz="1900" dirty="0"/>
              <a:t> Les stimuli environnementaux semblent écrasants (lumières ou bruits) ou se concentrent de manière inhabituelle sur un seul élément de l'environnement ou de la conversation (un badge, un signe ou une arme)</a:t>
            </a:r>
          </a:p>
          <a:p>
            <a:pPr lvl="1" rtl="0">
              <a:buFont typeface="Courier New" panose="02070309020205020404" pitchFamily="49" charset="0"/>
              <a:buChar char="o"/>
            </a:pPr>
            <a:r>
              <a:rPr lang="fr-ca" sz="1900" dirty="0"/>
              <a:t>Être trop désireux(se) de plaire</a:t>
            </a:r>
          </a:p>
          <a:p>
            <a:pPr lvl="1" rtl="0">
              <a:buFont typeface="Courier New" panose="02070309020205020404" pitchFamily="49" charset="0"/>
              <a:buChar char="o"/>
            </a:pPr>
            <a:r>
              <a:rPr lang="fr-ca" sz="1900" dirty="0"/>
              <a:t>Être facilement frustré(e) ou présenter des réactions émotionnelles qui semblent trop intenses pour la situation</a:t>
            </a:r>
          </a:p>
          <a:p>
            <a:pPr lvl="1" rtl="0">
              <a:buFont typeface="Courier New" panose="02070309020205020404" pitchFamily="49" charset="0"/>
              <a:buChar char="o"/>
            </a:pPr>
            <a:r>
              <a:rPr lang="fr-ca" sz="1900" dirty="0"/>
              <a:t>Incapacité à effectuer des tâches impliquant le temps, les chiffres, la lecture ou le suivi de directives multiples </a:t>
            </a:r>
            <a:endParaRPr lang="en-CA" sz="1900" dirty="0"/>
          </a:p>
          <a:p>
            <a:pPr lvl="1" rtl="0">
              <a:buFont typeface="Courier New" panose="02070309020205020404" pitchFamily="49" charset="0"/>
              <a:buChar char="o"/>
            </a:pPr>
            <a:endParaRPr lang="en-CA" sz="1900" dirty="0"/>
          </a:p>
          <a:p>
            <a:pPr lvl="1" rtl="0">
              <a:buFont typeface="Courier New" panose="02070309020205020404" pitchFamily="49" charset="0"/>
              <a:buChar char="o"/>
            </a:pPr>
            <a:endParaRPr lang="en-CA" sz="1900" dirty="0"/>
          </a:p>
          <a:p>
            <a:pPr lvl="1" rtl="0">
              <a:buFont typeface="Arial" panose="020B0604020202020204" pitchFamily="34" charset="0"/>
              <a:buChar char="•"/>
            </a:pPr>
            <a:endParaRPr lang="en-CA" sz="1900"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endParaRPr lang="en-CA" dirty="0"/>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15</a:t>
            </a:fld>
            <a:endParaRPr lang="en-CA"/>
          </a:p>
        </p:txBody>
      </p:sp>
      <p:sp>
        <p:nvSpPr>
          <p:cNvPr id="5" name="Title 4"/>
          <p:cNvSpPr>
            <a:spLocks noGrp="1"/>
          </p:cNvSpPr>
          <p:nvPr>
            <p:ph type="title"/>
          </p:nvPr>
        </p:nvSpPr>
        <p:spPr/>
        <p:txBody>
          <a:bodyPr rtlCol="0">
            <a:normAutofit fontScale="90000"/>
          </a:bodyPr>
          <a:lstStyle/>
          <a:p>
            <a:pPr rtl="0"/>
            <a:r>
              <a:rPr lang="fr-ca"/>
              <a:t>Comment savoir si une personne a une déficience intellectuelle ?</a:t>
            </a:r>
          </a:p>
        </p:txBody>
      </p:sp>
      <p:pic>
        <p:nvPicPr>
          <p:cNvPr id="6" name="Picture 5">
            <a:extLst>
              <a:ext uri="{FF2B5EF4-FFF2-40B4-BE49-F238E27FC236}">
                <a16:creationId xmlns:a16="http://schemas.microsoft.com/office/drawing/2014/main" id="{80991325-1354-4823-814C-D32902A20C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2305200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lstStyle/>
          <a:p>
            <a:pPr marL="0" indent="0" rtl="0">
              <a:buNone/>
            </a:pPr>
            <a:r>
              <a:rPr lang="fr-ca" u="sng"/>
              <a:t>Indicateurs communicatifs : </a:t>
            </a:r>
          </a:p>
          <a:p>
            <a:pPr lvl="1" rtl="0">
              <a:buFont typeface="Courier New" panose="02070309020205020404" pitchFamily="49" charset="0"/>
              <a:buChar char="o"/>
            </a:pPr>
            <a:r>
              <a:rPr lang="fr-ca"/>
              <a:t>Ne pas avoir de langage verbal / un vocabulaire limité</a:t>
            </a:r>
            <a:endParaRPr lang="en-CA" dirty="0"/>
          </a:p>
          <a:p>
            <a:pPr lvl="1" rtl="0">
              <a:buFont typeface="Courier New" panose="02070309020205020404" pitchFamily="49" charset="0"/>
              <a:buChar char="o"/>
            </a:pPr>
            <a:r>
              <a:rPr lang="fr-ca"/>
              <a:t>Difficulté à traiter les informations ou les questions</a:t>
            </a:r>
          </a:p>
          <a:p>
            <a:pPr lvl="1" rtl="0">
              <a:buFont typeface="Courier New" panose="02070309020205020404" pitchFamily="49" charset="0"/>
              <a:buChar char="o"/>
            </a:pPr>
            <a:r>
              <a:rPr lang="fr-ca"/>
              <a:t>Difficulté avec les séquences </a:t>
            </a:r>
          </a:p>
          <a:p>
            <a:pPr lvl="1" rtl="0">
              <a:buFont typeface="Courier New" panose="02070309020205020404" pitchFamily="49" charset="0"/>
              <a:buChar char="o"/>
            </a:pPr>
            <a:r>
              <a:rPr lang="fr-ca"/>
              <a:t>Difficulté avec les concepts abstraits </a:t>
            </a:r>
            <a:endParaRPr lang="en-CA" dirty="0"/>
          </a:p>
          <a:p>
            <a:pPr lvl="1" rtl="0">
              <a:buFont typeface="Courier New" panose="02070309020205020404" pitchFamily="49" charset="0"/>
              <a:buChar char="o"/>
            </a:pPr>
            <a:endParaRPr lang="en-CA"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16</a:t>
            </a:fld>
            <a:endParaRPr lang="en-CA"/>
          </a:p>
        </p:txBody>
      </p:sp>
      <p:sp>
        <p:nvSpPr>
          <p:cNvPr id="5" name="Title 4"/>
          <p:cNvSpPr>
            <a:spLocks noGrp="1"/>
          </p:cNvSpPr>
          <p:nvPr>
            <p:ph type="title"/>
          </p:nvPr>
        </p:nvSpPr>
        <p:spPr/>
        <p:txBody>
          <a:bodyPr rtlCol="0">
            <a:normAutofit fontScale="90000"/>
          </a:bodyPr>
          <a:lstStyle/>
          <a:p>
            <a:pPr rtl="0"/>
            <a:r>
              <a:rPr lang="fr-ca"/>
              <a:t>Comment savoir si une personne a une déficience intellectuelle ?</a:t>
            </a:r>
          </a:p>
        </p:txBody>
      </p:sp>
      <p:pic>
        <p:nvPicPr>
          <p:cNvPr id="6" name="Picture 5">
            <a:extLst>
              <a:ext uri="{FF2B5EF4-FFF2-40B4-BE49-F238E27FC236}">
                <a16:creationId xmlns:a16="http://schemas.microsoft.com/office/drawing/2014/main" id="{9B488F1C-C862-4B33-9D21-681839C1BB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4182042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normAutofit/>
          </a:bodyPr>
          <a:lstStyle/>
          <a:p>
            <a:pPr marL="0" lvl="0" indent="0" rtl="0">
              <a:buNone/>
            </a:pPr>
            <a:r>
              <a:rPr lang="fr-ca" sz="2000" u="sng" dirty="0"/>
              <a:t>Questions clés susceptibles d'offrir un aperçu (associez toujours les acronymes au nom complet) :</a:t>
            </a:r>
            <a:endParaRPr lang="en-CA" sz="2000" u="sng" dirty="0"/>
          </a:p>
          <a:p>
            <a:pPr lvl="1" rtl="0">
              <a:buFont typeface="Courier New" panose="02070309020205020404" pitchFamily="49" charset="0"/>
              <a:buChar char="o"/>
            </a:pPr>
            <a:r>
              <a:rPr lang="fr-ca" sz="2000" dirty="0"/>
              <a:t>La personne a-t-elle déjà reçu le soutien du POSPH (Programme ontarien de soutien aux personnes handicapées) ?</a:t>
            </a:r>
            <a:endParaRPr lang="en-CA" sz="2000" dirty="0"/>
          </a:p>
          <a:p>
            <a:pPr lvl="1" rtl="0">
              <a:buFont typeface="Courier New" panose="02070309020205020404" pitchFamily="49" charset="0"/>
              <a:buChar char="o"/>
            </a:pPr>
            <a:r>
              <a:rPr lang="fr-ca" sz="2000" dirty="0"/>
              <a:t>La personne a-t-elle déjà eu un PEI (plan d'éducation individualisé) à l'école ? </a:t>
            </a:r>
            <a:endParaRPr lang="en-CA" sz="2000" dirty="0"/>
          </a:p>
          <a:p>
            <a:pPr lvl="1" rtl="0">
              <a:buFont typeface="Courier New" panose="02070309020205020404" pitchFamily="49" charset="0"/>
              <a:buChar char="o"/>
            </a:pPr>
            <a:r>
              <a:rPr lang="fr-ca" sz="2000" dirty="0"/>
              <a:t>La personne a-t-elle déjà eu un gestionnaire de soutien ? </a:t>
            </a:r>
            <a:endParaRPr lang="en-CA" sz="2000" dirty="0"/>
          </a:p>
          <a:p>
            <a:pPr lvl="1" rtl="0">
              <a:buFont typeface="Courier New" panose="02070309020205020404" pitchFamily="49" charset="0"/>
              <a:buChar char="o"/>
            </a:pPr>
            <a:r>
              <a:rPr lang="fr-ca" sz="2000" dirty="0"/>
              <a:t>La personne peut-elle lire l'heure sur une horloge analogique ? </a:t>
            </a:r>
            <a:endParaRPr lang="en-CA" sz="2000" dirty="0"/>
          </a:p>
          <a:p>
            <a:pPr lvl="1" rtl="0">
              <a:buFont typeface="Courier New" panose="02070309020205020404" pitchFamily="49" charset="0"/>
              <a:buChar char="o"/>
            </a:pPr>
            <a:r>
              <a:rPr lang="fr-ca" sz="2000" dirty="0"/>
              <a:t>La personne a-t-elle du mal à lire des phrases courtes ? </a:t>
            </a:r>
            <a:endParaRPr lang="en-CA" sz="2000" dirty="0"/>
          </a:p>
          <a:p>
            <a:pPr rtl="0">
              <a:buFont typeface="Arial" panose="020B0604020202020204" pitchFamily="34" charset="0"/>
              <a:buChar char="•"/>
            </a:pPr>
            <a:endParaRPr lang="en-CA" sz="2000"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17</a:t>
            </a:fld>
            <a:endParaRPr lang="en-CA"/>
          </a:p>
        </p:txBody>
      </p:sp>
      <p:sp>
        <p:nvSpPr>
          <p:cNvPr id="5" name="Title 4"/>
          <p:cNvSpPr>
            <a:spLocks noGrp="1"/>
          </p:cNvSpPr>
          <p:nvPr>
            <p:ph type="title"/>
          </p:nvPr>
        </p:nvSpPr>
        <p:spPr/>
        <p:txBody>
          <a:bodyPr rtlCol="0">
            <a:normAutofit fontScale="90000"/>
          </a:bodyPr>
          <a:lstStyle/>
          <a:p>
            <a:pPr rtl="0"/>
            <a:r>
              <a:rPr lang="fr-ca"/>
              <a:t>Comment savoir si une personne a une déficience intellectuelle ?</a:t>
            </a:r>
          </a:p>
        </p:txBody>
      </p:sp>
      <p:pic>
        <p:nvPicPr>
          <p:cNvPr id="6" name="Picture 5">
            <a:extLst>
              <a:ext uri="{FF2B5EF4-FFF2-40B4-BE49-F238E27FC236}">
                <a16:creationId xmlns:a16="http://schemas.microsoft.com/office/drawing/2014/main" id="{528FDA79-E36E-452F-8270-3979A18312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562398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24745"/>
            <a:ext cx="7772400" cy="1780108"/>
          </a:xfrm>
        </p:spPr>
        <p:txBody>
          <a:bodyPr rtlCol="0">
            <a:normAutofit fontScale="90000"/>
          </a:bodyPr>
          <a:lstStyle/>
          <a:p>
            <a:pPr rtl="0"/>
            <a:r>
              <a:rPr lang="fr-ca" dirty="0"/>
              <a:t>Conseils pour communiquer avec les victimes de la traite et de l'exploitation des personnes ayant une déficience intellectuelle</a:t>
            </a:r>
          </a:p>
        </p:txBody>
      </p:sp>
      <p:sp>
        <p:nvSpPr>
          <p:cNvPr id="3" name="Subtitle 2"/>
          <p:cNvSpPr>
            <a:spLocks noGrp="1"/>
          </p:cNvSpPr>
          <p:nvPr>
            <p:ph type="subTitle" idx="1"/>
          </p:nvPr>
        </p:nvSpPr>
        <p:spPr>
          <a:xfrm>
            <a:off x="1371600" y="3140968"/>
            <a:ext cx="6400800" cy="2376263"/>
          </a:xfrm>
        </p:spPr>
        <p:txBody>
          <a:bodyPr rtlCol="0"/>
          <a:lstStyle/>
          <a:p>
            <a:pPr marL="514350" indent="-514350" algn="l" rtl="0">
              <a:buClr>
                <a:schemeClr val="bg1"/>
              </a:buClr>
              <a:buFont typeface="+mj-lt"/>
              <a:buAutoNum type="arabicPeriod"/>
            </a:pPr>
            <a:r>
              <a:rPr lang="fr-ca" sz="2400" dirty="0"/>
              <a:t>Hypothèses erronées</a:t>
            </a:r>
          </a:p>
          <a:p>
            <a:pPr marL="514350" indent="-514350" algn="l" rtl="0">
              <a:buClr>
                <a:schemeClr val="bg1"/>
              </a:buClr>
              <a:buFont typeface="+mj-lt"/>
              <a:buAutoNum type="arabicPeriod"/>
            </a:pPr>
            <a:r>
              <a:rPr lang="fr-ca" sz="2400" dirty="0"/>
              <a:t>Conseils de communication : </a:t>
            </a:r>
          </a:p>
          <a:p>
            <a:pPr marL="971550" lvl="1" indent="-514350" algn="l" rtl="0">
              <a:buClr>
                <a:schemeClr val="bg1"/>
              </a:buClr>
              <a:buFont typeface="+mj-lt"/>
              <a:buAutoNum type="alphaLcPeriod"/>
            </a:pPr>
            <a:r>
              <a:rPr lang="fr-ca" sz="2000" dirty="0">
                <a:solidFill>
                  <a:schemeClr val="bg1"/>
                </a:solidFill>
              </a:rPr>
              <a:t>Stratégies de communication  </a:t>
            </a:r>
          </a:p>
          <a:p>
            <a:pPr marL="971550" lvl="1" indent="-514350" algn="l" rtl="0">
              <a:buClr>
                <a:schemeClr val="bg1"/>
              </a:buClr>
              <a:buFont typeface="+mj-lt"/>
              <a:buAutoNum type="alphaLcPeriod"/>
            </a:pPr>
            <a:r>
              <a:rPr lang="fr-ca" sz="2000" dirty="0">
                <a:solidFill>
                  <a:schemeClr val="bg1"/>
                </a:solidFill>
              </a:rPr>
              <a:t>Types de questions à éviter</a:t>
            </a:r>
          </a:p>
          <a:p>
            <a:pPr marL="971550" lvl="1" indent="-514350" algn="l" rtl="0">
              <a:buClr>
                <a:schemeClr val="bg1"/>
              </a:buClr>
              <a:buFont typeface="+mj-lt"/>
              <a:buAutoNum type="alphaLcPeriod"/>
            </a:pPr>
            <a:r>
              <a:rPr lang="fr-ca" sz="2000" dirty="0">
                <a:solidFill>
                  <a:schemeClr val="bg1"/>
                </a:solidFill>
              </a:rPr>
              <a:t>Stratégies environnementales </a:t>
            </a:r>
          </a:p>
          <a:p>
            <a:pPr marL="971550" lvl="1" indent="-514350" algn="l" rtl="0">
              <a:buClr>
                <a:schemeClr val="bg1"/>
              </a:buClr>
              <a:buFont typeface="+mj-lt"/>
              <a:buAutoNum type="alphaLcPeriod"/>
            </a:pPr>
            <a:endParaRPr lang="en-CA" dirty="0"/>
          </a:p>
          <a:p>
            <a:pPr marL="514350" indent="-514350" algn="l" rtl="0">
              <a:buClr>
                <a:schemeClr val="bg1"/>
              </a:buClr>
              <a:buFont typeface="+mj-lt"/>
              <a:buAutoNum type="arabicPeriod"/>
            </a:pPr>
            <a:endParaRPr lang="en-CA" dirty="0"/>
          </a:p>
        </p:txBody>
      </p:sp>
    </p:spTree>
    <p:extLst>
      <p:ext uri="{BB962C8B-B14F-4D97-AF65-F5344CB8AC3E}">
        <p14:creationId xmlns:p14="http://schemas.microsoft.com/office/powerpoint/2010/main" val="3703300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19</a:t>
            </a:fld>
            <a:endParaRPr lang="en-CA"/>
          </a:p>
        </p:txBody>
      </p:sp>
      <p:sp>
        <p:nvSpPr>
          <p:cNvPr id="5" name="Title 4"/>
          <p:cNvSpPr>
            <a:spLocks noGrp="1"/>
          </p:cNvSpPr>
          <p:nvPr>
            <p:ph type="title"/>
          </p:nvPr>
        </p:nvSpPr>
        <p:spPr/>
        <p:txBody>
          <a:bodyPr rtlCol="0">
            <a:noAutofit/>
          </a:bodyPr>
          <a:lstStyle/>
          <a:p>
            <a:pPr rtl="0"/>
            <a:r>
              <a:rPr lang="fr-ca" sz="3000" dirty="0"/>
              <a:t>Conseils pour communiquer avec les victimes de la traite et de l'exploitation des personnes ayant une déficience intellectuelle</a:t>
            </a:r>
          </a:p>
        </p:txBody>
      </p:sp>
      <p:pic>
        <p:nvPicPr>
          <p:cNvPr id="7" name="Picture 6">
            <a:extLst>
              <a:ext uri="{FF2B5EF4-FFF2-40B4-BE49-F238E27FC236}">
                <a16:creationId xmlns:a16="http://schemas.microsoft.com/office/drawing/2014/main" id="{9A52C585-5B42-4166-BED3-624E3D3B47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
        <p:nvSpPr>
          <p:cNvPr id="10" name="TextBox 9"/>
          <p:cNvSpPr txBox="1"/>
          <p:nvPr/>
        </p:nvSpPr>
        <p:spPr>
          <a:xfrm>
            <a:off x="899592" y="1988840"/>
            <a:ext cx="1393330" cy="584775"/>
          </a:xfrm>
          <a:prstGeom prst="rect">
            <a:avLst/>
          </a:prstGeom>
          <a:noFill/>
        </p:spPr>
        <p:txBody>
          <a:bodyPr wrap="none" rtlCol="0">
            <a:spAutoFit/>
          </a:bodyPr>
          <a:lstStyle/>
          <a:p>
            <a:pPr rtl="0"/>
            <a:r>
              <a:rPr lang="fr-ca" sz="3200" b="1"/>
              <a:t>VIDÉO :</a:t>
            </a:r>
            <a:endParaRPr lang="en-CA" sz="3200" b="1" dirty="0"/>
          </a:p>
        </p:txBody>
      </p:sp>
      <p:pic>
        <p:nvPicPr>
          <p:cNvPr id="2" name="Online Media 1" title="Justice Video 2">
            <a:hlinkClick r:id="" action="ppaction://media"/>
            <a:extLst>
              <a:ext uri="{FF2B5EF4-FFF2-40B4-BE49-F238E27FC236}">
                <a16:creationId xmlns:a16="http://schemas.microsoft.com/office/drawing/2014/main" id="{D772317D-E0AC-D779-0575-94CF9CF7F36F}"/>
              </a:ext>
            </a:extLst>
          </p:cNvPr>
          <p:cNvPicPr>
            <a:picLocks noRot="1" noChangeAspect="1"/>
          </p:cNvPicPr>
          <p:nvPr>
            <a:videoFile r:link="rId1"/>
          </p:nvPr>
        </p:nvPicPr>
        <p:blipFill>
          <a:blip r:embed="rId5"/>
          <a:stretch>
            <a:fillRect/>
          </a:stretch>
        </p:blipFill>
        <p:spPr>
          <a:xfrm>
            <a:off x="591985" y="2444136"/>
            <a:ext cx="8089079" cy="3730317"/>
          </a:xfrm>
          <a:prstGeom prst="rect">
            <a:avLst/>
          </a:prstGeom>
        </p:spPr>
      </p:pic>
    </p:spTree>
    <p:extLst>
      <p:ext uri="{BB962C8B-B14F-4D97-AF65-F5344CB8AC3E}">
        <p14:creationId xmlns:p14="http://schemas.microsoft.com/office/powerpoint/2010/main" val="3546426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20888"/>
            <a:ext cx="7408333" cy="3705275"/>
          </a:xfrm>
        </p:spPr>
        <p:txBody>
          <a:bodyPr rtlCol="0">
            <a:normAutofit/>
          </a:bodyPr>
          <a:lstStyle/>
          <a:p>
            <a:pPr marL="457200" lvl="0" indent="-457200" rtl="0">
              <a:buFont typeface="+mj-lt"/>
              <a:buAutoNum type="arabicPeriod"/>
            </a:pPr>
            <a:r>
              <a:rPr lang="fr-ca" sz="1900" u="sng" dirty="0"/>
              <a:t>Hypothèses erronées</a:t>
            </a:r>
            <a:endParaRPr lang="en-CA" sz="1900" u="sng" dirty="0"/>
          </a:p>
          <a:p>
            <a:pPr lvl="1" rtl="0">
              <a:buFont typeface="Courier New" panose="02070309020205020404" pitchFamily="49" charset="0"/>
              <a:buChar char="o"/>
            </a:pPr>
            <a:r>
              <a:rPr lang="fr-ca" sz="1900" dirty="0"/>
              <a:t>Les difficultés de communication signifient également qu'une personne est incapable de comprendre.</a:t>
            </a:r>
            <a:endParaRPr lang="en-CA" sz="1900" dirty="0"/>
          </a:p>
          <a:p>
            <a:pPr lvl="1" rtl="0">
              <a:buFont typeface="Courier New" panose="02070309020205020404" pitchFamily="49" charset="0"/>
              <a:buChar char="o"/>
            </a:pPr>
            <a:r>
              <a:rPr lang="fr-ca" sz="1900" dirty="0"/>
              <a:t>La monotonie ou l'absence d'émotion visible signifie également une absence de capacité à ressentir.</a:t>
            </a:r>
            <a:endParaRPr lang="en-CA" sz="1900" dirty="0"/>
          </a:p>
          <a:p>
            <a:pPr lvl="1" rtl="0">
              <a:buFont typeface="Courier New" panose="02070309020205020404" pitchFamily="49" charset="0"/>
              <a:buChar char="o"/>
            </a:pPr>
            <a:r>
              <a:rPr lang="fr-ca" sz="1900" dirty="0"/>
              <a:t>On ne peut pas faire confiance aux personnes ayant une déficience intellectuelle pour dire la vérité.</a:t>
            </a:r>
          </a:p>
          <a:p>
            <a:pPr lvl="1" rtl="0">
              <a:buFont typeface="Courier New" panose="02070309020205020404" pitchFamily="49" charset="0"/>
              <a:buChar char="o"/>
            </a:pPr>
            <a:r>
              <a:rPr lang="fr-ca" sz="1900" dirty="0"/>
              <a:t>Les difficultés de mémoire signifient que la personne ne peut pas se souvenir des détails. </a:t>
            </a:r>
          </a:p>
          <a:p>
            <a:pPr lvl="1" rtl="0">
              <a:buFont typeface="Courier New" panose="02070309020205020404" pitchFamily="49" charset="0"/>
              <a:buChar char="o"/>
            </a:pPr>
            <a:r>
              <a:rPr lang="fr-ca" sz="1900" dirty="0"/>
              <a:t>Les personnes ayant un handicap manquent de crédibilité en tant que témoins. </a:t>
            </a:r>
            <a:endParaRPr lang="en-CA" sz="1900" dirty="0"/>
          </a:p>
          <a:p>
            <a:pPr lvl="1" rtl="0">
              <a:buFont typeface="Courier New" panose="02070309020205020404" pitchFamily="49" charset="0"/>
              <a:buChar char="o"/>
            </a:pPr>
            <a:endParaRPr lang="en-CA" sz="1900" dirty="0"/>
          </a:p>
          <a:p>
            <a:pPr lvl="1" rtl="0">
              <a:buFont typeface="Courier New" panose="02070309020205020404" pitchFamily="49" charset="0"/>
              <a:buChar char="o"/>
            </a:pPr>
            <a:endParaRPr lang="en-CA" sz="1900" dirty="0"/>
          </a:p>
          <a:p>
            <a:pPr rtl="0"/>
            <a:endParaRPr lang="en-CA" sz="1900"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20</a:t>
            </a:fld>
            <a:endParaRPr lang="en-CA"/>
          </a:p>
        </p:txBody>
      </p:sp>
      <p:sp>
        <p:nvSpPr>
          <p:cNvPr id="5" name="Title 4"/>
          <p:cNvSpPr>
            <a:spLocks noGrp="1"/>
          </p:cNvSpPr>
          <p:nvPr>
            <p:ph type="title"/>
          </p:nvPr>
        </p:nvSpPr>
        <p:spPr/>
        <p:txBody>
          <a:bodyPr rtlCol="0">
            <a:noAutofit/>
          </a:bodyPr>
          <a:lstStyle/>
          <a:p>
            <a:pPr rtl="0"/>
            <a:r>
              <a:rPr lang="fr-ca" sz="3000" dirty="0"/>
              <a:t>Conseils pour communiquer avec les victimes de la traite et de l'exploitation des personnes ayant une déficience intellectuelle</a:t>
            </a:r>
          </a:p>
        </p:txBody>
      </p:sp>
      <p:pic>
        <p:nvPicPr>
          <p:cNvPr id="6" name="Picture 5">
            <a:extLst>
              <a:ext uri="{FF2B5EF4-FFF2-40B4-BE49-F238E27FC236}">
                <a16:creationId xmlns:a16="http://schemas.microsoft.com/office/drawing/2014/main" id="{B498A995-42CF-4B32-9B2F-D9E785E514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1025887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lstStyle/>
          <a:p>
            <a:pPr marL="0" indent="0" rtl="0">
              <a:buNone/>
            </a:pPr>
            <a:r>
              <a:rPr lang="fr-ca"/>
              <a:t> </a:t>
            </a:r>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21</a:t>
            </a:fld>
            <a:endParaRPr lang="en-CA"/>
          </a:p>
        </p:txBody>
      </p:sp>
      <p:sp>
        <p:nvSpPr>
          <p:cNvPr id="5" name="Title 4"/>
          <p:cNvSpPr>
            <a:spLocks noGrp="1"/>
          </p:cNvSpPr>
          <p:nvPr>
            <p:ph type="title"/>
          </p:nvPr>
        </p:nvSpPr>
        <p:spPr/>
        <p:txBody>
          <a:bodyPr rtlCol="0">
            <a:noAutofit/>
          </a:bodyPr>
          <a:lstStyle/>
          <a:p>
            <a:pPr rtl="0"/>
            <a:r>
              <a:rPr lang="fr-ca" sz="3000" dirty="0"/>
              <a:t>Conseils pour communiquer avec les victimes de la traite et de l'exploitation des personnes ayant une déficience intellectuelle</a:t>
            </a:r>
          </a:p>
        </p:txBody>
      </p:sp>
      <p:pic>
        <p:nvPicPr>
          <p:cNvPr id="7" name="Picture 6">
            <a:extLst>
              <a:ext uri="{FF2B5EF4-FFF2-40B4-BE49-F238E27FC236}">
                <a16:creationId xmlns:a16="http://schemas.microsoft.com/office/drawing/2014/main" id="{DDCAAFEF-2054-4DBE-9E7E-D03C176938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
        <p:nvSpPr>
          <p:cNvPr id="10" name="TextBox 9"/>
          <p:cNvSpPr txBox="1"/>
          <p:nvPr/>
        </p:nvSpPr>
        <p:spPr>
          <a:xfrm>
            <a:off x="899592" y="1988840"/>
            <a:ext cx="1393330" cy="584775"/>
          </a:xfrm>
          <a:prstGeom prst="rect">
            <a:avLst/>
          </a:prstGeom>
          <a:noFill/>
        </p:spPr>
        <p:txBody>
          <a:bodyPr wrap="none" rtlCol="0">
            <a:spAutoFit/>
          </a:bodyPr>
          <a:lstStyle/>
          <a:p>
            <a:pPr rtl="0"/>
            <a:r>
              <a:rPr lang="fr-ca" sz="3200" b="1"/>
              <a:t>VIDÉO :</a:t>
            </a:r>
            <a:endParaRPr lang="en-CA" sz="3200" b="1" dirty="0"/>
          </a:p>
        </p:txBody>
      </p:sp>
      <p:pic>
        <p:nvPicPr>
          <p:cNvPr id="6" name="Online Media 5" title="Justice Video 3">
            <a:hlinkClick r:id="" action="ppaction://media"/>
            <a:extLst>
              <a:ext uri="{FF2B5EF4-FFF2-40B4-BE49-F238E27FC236}">
                <a16:creationId xmlns:a16="http://schemas.microsoft.com/office/drawing/2014/main" id="{5F856346-9E7E-4F1B-8773-3488FBC260FE}"/>
              </a:ext>
            </a:extLst>
          </p:cNvPr>
          <p:cNvPicPr>
            <a:picLocks noRot="1" noChangeAspect="1"/>
          </p:cNvPicPr>
          <p:nvPr>
            <a:videoFile r:link="rId1"/>
          </p:nvPr>
        </p:nvPicPr>
        <p:blipFill>
          <a:blip r:embed="rId5"/>
          <a:stretch>
            <a:fillRect/>
          </a:stretch>
        </p:blipFill>
        <p:spPr>
          <a:xfrm>
            <a:off x="518242" y="2481007"/>
            <a:ext cx="8006120" cy="3794841"/>
          </a:xfrm>
          <a:prstGeom prst="rect">
            <a:avLst/>
          </a:prstGeom>
        </p:spPr>
      </p:pic>
    </p:spTree>
    <p:extLst>
      <p:ext uri="{BB962C8B-B14F-4D97-AF65-F5344CB8AC3E}">
        <p14:creationId xmlns:p14="http://schemas.microsoft.com/office/powerpoint/2010/main" val="2508428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8" y="2204864"/>
            <a:ext cx="8103943" cy="4314808"/>
          </a:xfrm>
        </p:spPr>
        <p:txBody>
          <a:bodyPr rtlCol="0">
            <a:normAutofit/>
          </a:bodyPr>
          <a:lstStyle/>
          <a:p>
            <a:pPr marL="759143" lvl="1" indent="-457200" rtl="0">
              <a:buFont typeface="+mj-lt"/>
              <a:buAutoNum type="arabicPeriod" startAt="2"/>
            </a:pPr>
            <a:r>
              <a:rPr lang="fr-ca" u="sng" dirty="0"/>
              <a:t>Conseils de communication</a:t>
            </a:r>
          </a:p>
          <a:p>
            <a:pPr marL="1095693" lvl="2" indent="-514350" rtl="0">
              <a:buFont typeface="+mj-lt"/>
              <a:buAutoNum type="alphaLcPeriod"/>
            </a:pPr>
            <a:r>
              <a:rPr lang="fr-ca" sz="2200" dirty="0"/>
              <a:t>Stratégies de communication </a:t>
            </a:r>
          </a:p>
          <a:p>
            <a:pPr lvl="3" rtl="0">
              <a:buFont typeface="Courier New" panose="02070309020205020404" pitchFamily="49" charset="0"/>
              <a:buChar char="o"/>
            </a:pPr>
            <a:r>
              <a:rPr lang="fr-ca" sz="2000" dirty="0"/>
              <a:t>Restez neutre dans votre tonalité vocale et votre expression faciale</a:t>
            </a:r>
          </a:p>
          <a:p>
            <a:pPr lvl="3" rtl="0">
              <a:buFont typeface="Courier New" panose="02070309020205020404" pitchFamily="49" charset="0"/>
              <a:buChar char="o"/>
            </a:pPr>
            <a:r>
              <a:rPr lang="fr-ca" sz="2000" dirty="0"/>
              <a:t>Utiliser un langage et un vocabulaire simples </a:t>
            </a:r>
          </a:p>
          <a:p>
            <a:pPr lvl="3" rtl="0">
              <a:buFont typeface="Courier New" panose="02070309020205020404" pitchFamily="49" charset="0"/>
              <a:buChar char="o"/>
            </a:pPr>
            <a:r>
              <a:rPr lang="fr-ca" sz="2000" dirty="0"/>
              <a:t>Lorsque vous posez des questions, donnez des instructions ou expliquez quelque chose, décomposez les concepts en petits éléments et faites des phrases courtes </a:t>
            </a:r>
          </a:p>
          <a:p>
            <a:pPr lvl="3" rtl="0">
              <a:buFont typeface="Courier New" panose="02070309020205020404" pitchFamily="49" charset="0"/>
              <a:buChar char="o"/>
            </a:pPr>
            <a:r>
              <a:rPr lang="fr-ca" sz="2000" dirty="0"/>
              <a:t>Soyez concret(</a:t>
            </a:r>
            <a:r>
              <a:rPr lang="fr-ca" sz="2000" dirty="0" err="1"/>
              <a:t>ète</a:t>
            </a:r>
            <a:r>
              <a:rPr lang="fr-ca" sz="2000" dirty="0"/>
              <a:t>_ dans votre langage </a:t>
            </a:r>
          </a:p>
          <a:p>
            <a:pPr marL="1645920" lvl="4" indent="-457200" rtl="0">
              <a:buFont typeface="Wingdings" panose="05000000000000000000" pitchFamily="2" charset="2"/>
              <a:buChar char="§"/>
            </a:pPr>
            <a:r>
              <a:rPr lang="fr-ca" sz="1800" dirty="0"/>
              <a:t>les questions « qui », « quoi » et « où » sont plus faciles que les questions « quand », « pourquoi » et « comment ». </a:t>
            </a:r>
          </a:p>
          <a:p>
            <a:pPr marL="581343" lvl="2" indent="0" rtl="0">
              <a:buNone/>
            </a:pPr>
            <a:endParaRPr lang="en-CA"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22</a:t>
            </a:fld>
            <a:endParaRPr lang="en-CA"/>
          </a:p>
        </p:txBody>
      </p:sp>
      <p:sp>
        <p:nvSpPr>
          <p:cNvPr id="5" name="Title 4"/>
          <p:cNvSpPr>
            <a:spLocks noGrp="1"/>
          </p:cNvSpPr>
          <p:nvPr>
            <p:ph type="title"/>
          </p:nvPr>
        </p:nvSpPr>
        <p:spPr/>
        <p:txBody>
          <a:bodyPr rtlCol="0">
            <a:noAutofit/>
          </a:bodyPr>
          <a:lstStyle/>
          <a:p>
            <a:pPr rtl="0"/>
            <a:r>
              <a:rPr lang="fr-ca" sz="3000" dirty="0"/>
              <a:t>Conseils pour communiquer avec les victimes de la traite et de l'exploitation des personnes ayant une déficience intellectuelle</a:t>
            </a:r>
          </a:p>
        </p:txBody>
      </p:sp>
      <p:pic>
        <p:nvPicPr>
          <p:cNvPr id="6" name="Picture 5">
            <a:extLst>
              <a:ext uri="{FF2B5EF4-FFF2-40B4-BE49-F238E27FC236}">
                <a16:creationId xmlns:a16="http://schemas.microsoft.com/office/drawing/2014/main" id="{9871FC6E-BF2A-4542-9445-8C704FF653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3727597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92896"/>
            <a:ext cx="7408333" cy="3633267"/>
          </a:xfrm>
        </p:spPr>
        <p:txBody>
          <a:bodyPr rtlCol="0"/>
          <a:lstStyle/>
          <a:p>
            <a:pPr marL="514350" indent="-514350" rtl="0">
              <a:buFont typeface="+mj-lt"/>
              <a:buAutoNum type="alphaLcPeriod"/>
            </a:pPr>
            <a:r>
              <a:rPr lang="fr-ca" sz="2200"/>
              <a:t>Stratégies de communication (suite) :</a:t>
            </a:r>
          </a:p>
          <a:p>
            <a:pPr lvl="2" rtl="0">
              <a:buFont typeface="Courier New" panose="02070309020205020404" pitchFamily="49" charset="0"/>
              <a:buChar char="o"/>
            </a:pPr>
            <a:r>
              <a:rPr lang="fr-ca"/>
              <a:t>Donnez à la personne plus de temps pour comprendre et répondre</a:t>
            </a:r>
          </a:p>
          <a:p>
            <a:pPr lvl="2" rtl="0">
              <a:buFont typeface="Courier New" panose="02070309020205020404" pitchFamily="49" charset="0"/>
              <a:buChar char="o"/>
            </a:pPr>
            <a:r>
              <a:rPr lang="fr-ca"/>
              <a:t>Ne demandez pas à la personne si elle comprend</a:t>
            </a:r>
          </a:p>
          <a:p>
            <a:pPr lvl="2" rtl="0">
              <a:buFont typeface="Courier New" panose="02070309020205020404" pitchFamily="49" charset="0"/>
              <a:buChar char="o"/>
            </a:pPr>
            <a:r>
              <a:rPr lang="fr-ca"/>
              <a:t>Utilisez des images ou d'autres aides visuelles pour aider la personne à comprendre ou à s'exprimer</a:t>
            </a:r>
          </a:p>
          <a:p>
            <a:pPr lvl="2" rtl="0">
              <a:buFont typeface="Courier New" panose="02070309020205020404" pitchFamily="49" charset="0"/>
              <a:buChar char="o"/>
            </a:pPr>
            <a:r>
              <a:rPr lang="fr-ca"/>
              <a:t>Dites à la personne que si elle ne connaît pas la réponse, elle peut dire « Je ne sais pas »</a:t>
            </a:r>
          </a:p>
          <a:p>
            <a:pPr marL="759143" lvl="1" indent="-457200" rtl="0">
              <a:buFont typeface="+mj-lt"/>
              <a:buAutoNum type="arabicPeriod" startAt="5"/>
            </a:pPr>
            <a:endParaRPr lang="en-CA"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23</a:t>
            </a:fld>
            <a:endParaRPr lang="en-CA"/>
          </a:p>
        </p:txBody>
      </p:sp>
      <p:sp>
        <p:nvSpPr>
          <p:cNvPr id="5" name="Title 4"/>
          <p:cNvSpPr>
            <a:spLocks noGrp="1"/>
          </p:cNvSpPr>
          <p:nvPr>
            <p:ph type="title"/>
          </p:nvPr>
        </p:nvSpPr>
        <p:spPr/>
        <p:txBody>
          <a:bodyPr rtlCol="0">
            <a:noAutofit/>
          </a:bodyPr>
          <a:lstStyle/>
          <a:p>
            <a:pPr rtl="0"/>
            <a:r>
              <a:rPr lang="fr-ca" sz="3000" dirty="0"/>
              <a:t>Conseils pour communiquer avec les victimes de la traite et de l'exploitation des personnes ayant une déficience intellectuelle</a:t>
            </a:r>
          </a:p>
        </p:txBody>
      </p:sp>
      <p:pic>
        <p:nvPicPr>
          <p:cNvPr id="6" name="Picture 5">
            <a:extLst>
              <a:ext uri="{FF2B5EF4-FFF2-40B4-BE49-F238E27FC236}">
                <a16:creationId xmlns:a16="http://schemas.microsoft.com/office/drawing/2014/main" id="{2EA71B8E-3033-487F-9FC8-393C285103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2542451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060848"/>
            <a:ext cx="7408333" cy="4065315"/>
          </a:xfrm>
        </p:spPr>
        <p:txBody>
          <a:bodyPr rtlCol="0"/>
          <a:lstStyle/>
          <a:p>
            <a:pPr marL="0" indent="0" rtl="0">
              <a:buNone/>
            </a:pPr>
            <a:endParaRPr lang="en-CA" sz="2800" dirty="0"/>
          </a:p>
          <a:p>
            <a:pPr marL="873443" lvl="1" indent="-571500" rtl="0">
              <a:buFont typeface="+mj-lt"/>
              <a:buAutoNum type="alphaLcPeriod" startAt="2"/>
            </a:pPr>
            <a:r>
              <a:rPr lang="fr-ca"/>
              <a:t>Types de questions à éviter (Kebbell, Hatton, Johnson &amp; O'Kelley, 2001) :</a:t>
            </a:r>
          </a:p>
          <a:p>
            <a:pPr lvl="2" rtl="0">
              <a:buFont typeface="Courier New" panose="02070309020205020404" pitchFamily="49" charset="0"/>
              <a:buChar char="o"/>
            </a:pPr>
            <a:r>
              <a:rPr lang="fr-ca"/>
              <a:t>Des questions qui communiquent une réponse</a:t>
            </a:r>
          </a:p>
          <a:p>
            <a:pPr lvl="3" rtl="0">
              <a:buFont typeface="Wingdings" panose="05000000000000000000" pitchFamily="2" charset="2"/>
              <a:buChar char="§"/>
            </a:pPr>
            <a:r>
              <a:rPr lang="fr-ca"/>
              <a:t>Questions « oui / non » </a:t>
            </a:r>
          </a:p>
          <a:p>
            <a:pPr lvl="3" rtl="0">
              <a:buFont typeface="Wingdings" panose="05000000000000000000" pitchFamily="2" charset="2"/>
              <a:buChar char="§"/>
            </a:pPr>
            <a:r>
              <a:rPr lang="fr-ca"/>
              <a:t>Questions « ou / soit »</a:t>
            </a:r>
          </a:p>
          <a:p>
            <a:pPr lvl="3" rtl="0">
              <a:buFont typeface="Wingdings" panose="05000000000000000000" pitchFamily="2" charset="2"/>
              <a:buChar char="§"/>
            </a:pPr>
            <a:r>
              <a:rPr lang="fr-ca"/>
              <a:t>Questions suggestives</a:t>
            </a:r>
          </a:p>
          <a:p>
            <a:pPr lvl="3" rtl="0">
              <a:buFont typeface="Wingdings" panose="05000000000000000000" pitchFamily="2" charset="2"/>
              <a:buChar char="§"/>
            </a:pPr>
            <a:r>
              <a:rPr lang="fr-ca"/>
              <a:t>Questions répétées</a:t>
            </a:r>
          </a:p>
          <a:p>
            <a:pPr rtl="0">
              <a:buFont typeface="Arial" panose="020B0604020202020204" pitchFamily="34" charset="0"/>
              <a:buChar char="•"/>
            </a:pPr>
            <a:endParaRPr lang="en-CA"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24</a:t>
            </a:fld>
            <a:endParaRPr lang="en-CA"/>
          </a:p>
        </p:txBody>
      </p:sp>
      <p:sp>
        <p:nvSpPr>
          <p:cNvPr id="5" name="Title 4"/>
          <p:cNvSpPr>
            <a:spLocks noGrp="1"/>
          </p:cNvSpPr>
          <p:nvPr>
            <p:ph type="title"/>
          </p:nvPr>
        </p:nvSpPr>
        <p:spPr/>
        <p:txBody>
          <a:bodyPr rtlCol="0">
            <a:noAutofit/>
          </a:bodyPr>
          <a:lstStyle/>
          <a:p>
            <a:pPr rtl="0"/>
            <a:r>
              <a:rPr lang="fr-ca" sz="3000" dirty="0"/>
              <a:t>Conseils pour communiquer avec les victimes de la traite et de l'exploitation des personnes ayant une déficience intellectuelle</a:t>
            </a:r>
          </a:p>
        </p:txBody>
      </p:sp>
      <p:pic>
        <p:nvPicPr>
          <p:cNvPr id="6" name="Picture 5">
            <a:extLst>
              <a:ext uri="{FF2B5EF4-FFF2-40B4-BE49-F238E27FC236}">
                <a16:creationId xmlns:a16="http://schemas.microsoft.com/office/drawing/2014/main" id="{1CDA47EB-C779-467F-9764-8FF54E2393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2445223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564904"/>
            <a:ext cx="7823200" cy="3561259"/>
          </a:xfrm>
        </p:spPr>
        <p:txBody>
          <a:bodyPr rtlCol="0"/>
          <a:lstStyle/>
          <a:p>
            <a:pPr marL="1095693" lvl="2" indent="-514350" rtl="0">
              <a:buFont typeface="+mj-lt"/>
              <a:buAutoNum type="alphaLcPeriod" startAt="2"/>
            </a:pPr>
            <a:r>
              <a:rPr lang="fr-ca" sz="2200" dirty="0"/>
              <a:t>Types de questions à éviter (suite) :</a:t>
            </a:r>
          </a:p>
          <a:p>
            <a:pPr marL="1038543" lvl="2" indent="-457200" rtl="0">
              <a:buFont typeface="Courier New" panose="02070309020205020404" pitchFamily="49" charset="0"/>
              <a:buChar char="o"/>
            </a:pPr>
            <a:r>
              <a:rPr lang="fr-ca" dirty="0"/>
              <a:t>Questions qui déroutent</a:t>
            </a:r>
          </a:p>
          <a:p>
            <a:pPr marL="1325880" lvl="3" indent="-457200" rtl="0">
              <a:buFont typeface="Wingdings" panose="05000000000000000000" pitchFamily="2" charset="2"/>
              <a:buChar char="§"/>
            </a:pPr>
            <a:r>
              <a:rPr lang="fr-ca" dirty="0"/>
              <a:t>Questions avec négatifs et doubles négatifs </a:t>
            </a:r>
          </a:p>
          <a:p>
            <a:pPr marL="1325880" lvl="3" indent="-457200" rtl="0">
              <a:buFont typeface="Wingdings" panose="05000000000000000000" pitchFamily="2" charset="2"/>
              <a:buChar char="§"/>
            </a:pPr>
            <a:r>
              <a:rPr lang="fr-ca" dirty="0"/>
              <a:t>Plusieurs questions à la fois</a:t>
            </a:r>
          </a:p>
          <a:p>
            <a:pPr marL="1325880" lvl="3" indent="-457200" rtl="0">
              <a:buFont typeface="Wingdings" panose="05000000000000000000" pitchFamily="2" charset="2"/>
              <a:buChar char="§"/>
            </a:pPr>
            <a:r>
              <a:rPr lang="fr-ca" dirty="0"/>
              <a:t>Questions avec vocabulaire ou structure de phrase complexes </a:t>
            </a:r>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25</a:t>
            </a:fld>
            <a:endParaRPr lang="en-CA"/>
          </a:p>
        </p:txBody>
      </p:sp>
      <p:sp>
        <p:nvSpPr>
          <p:cNvPr id="5" name="Title 4"/>
          <p:cNvSpPr>
            <a:spLocks noGrp="1"/>
          </p:cNvSpPr>
          <p:nvPr>
            <p:ph type="title"/>
          </p:nvPr>
        </p:nvSpPr>
        <p:spPr/>
        <p:txBody>
          <a:bodyPr rtlCol="0">
            <a:noAutofit/>
          </a:bodyPr>
          <a:lstStyle/>
          <a:p>
            <a:pPr rtl="0"/>
            <a:r>
              <a:rPr lang="fr-ca" sz="3000" dirty="0"/>
              <a:t>Conseils pour communiquer avec les victimes de la traite et de l'exploitation des personnes ayant une déficience intellectuelle</a:t>
            </a:r>
          </a:p>
        </p:txBody>
      </p:sp>
      <p:pic>
        <p:nvPicPr>
          <p:cNvPr id="6" name="Picture 5">
            <a:extLst>
              <a:ext uri="{FF2B5EF4-FFF2-40B4-BE49-F238E27FC236}">
                <a16:creationId xmlns:a16="http://schemas.microsoft.com/office/drawing/2014/main" id="{06A2ADB5-EBD0-4FAC-9AE6-ED5B42F400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3900787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20888"/>
            <a:ext cx="7408333" cy="3705275"/>
          </a:xfrm>
        </p:spPr>
        <p:txBody>
          <a:bodyPr rtlCol="0"/>
          <a:lstStyle/>
          <a:p>
            <a:pPr marL="514350" indent="-514350" rtl="0">
              <a:buFont typeface="+mj-lt"/>
              <a:buAutoNum type="alphaLcPeriod" startAt="3"/>
            </a:pPr>
            <a:r>
              <a:rPr lang="fr-ca"/>
              <a:t>Stratégies environnementales :</a:t>
            </a:r>
          </a:p>
          <a:p>
            <a:pPr lvl="1" rtl="0">
              <a:buFont typeface="Courier New" panose="02070309020205020404" pitchFamily="49" charset="0"/>
              <a:buChar char="o"/>
            </a:pPr>
            <a:r>
              <a:rPr lang="fr-ca"/>
              <a:t>Si possible, parlez à une personne dans un endroit où elle se sent à l'aise ou qui lui est familier </a:t>
            </a:r>
          </a:p>
          <a:p>
            <a:pPr lvl="1" rtl="0">
              <a:buFont typeface="Courier New" panose="02070309020205020404" pitchFamily="49" charset="0"/>
              <a:buChar char="o"/>
            </a:pPr>
            <a:r>
              <a:rPr lang="fr-ca"/>
              <a:t>Suivez les indications de la personne interrogée quant aux personnes qu'elle souhaite voir présentes.  </a:t>
            </a:r>
          </a:p>
          <a:p>
            <a:pPr lvl="1" rtl="0">
              <a:buFont typeface="Courier New" panose="02070309020205020404" pitchFamily="49" charset="0"/>
              <a:buChar char="o"/>
            </a:pPr>
            <a:r>
              <a:rPr lang="fr-ca"/>
              <a:t>Réduisez les distractions visuelles ou auditives dans la pièce</a:t>
            </a:r>
            <a:endParaRPr lang="en-CA" dirty="0"/>
          </a:p>
          <a:p>
            <a:pPr marL="759143" lvl="1" indent="-457200" rtl="0">
              <a:buFont typeface="+mj-lt"/>
              <a:buAutoNum type="arabicPeriod"/>
            </a:pPr>
            <a:endParaRPr lang="en-CA"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26</a:t>
            </a:fld>
            <a:endParaRPr lang="en-CA"/>
          </a:p>
        </p:txBody>
      </p:sp>
      <p:sp>
        <p:nvSpPr>
          <p:cNvPr id="5" name="Title 4"/>
          <p:cNvSpPr>
            <a:spLocks noGrp="1"/>
          </p:cNvSpPr>
          <p:nvPr>
            <p:ph type="title"/>
          </p:nvPr>
        </p:nvSpPr>
        <p:spPr/>
        <p:txBody>
          <a:bodyPr rtlCol="0">
            <a:noAutofit/>
          </a:bodyPr>
          <a:lstStyle/>
          <a:p>
            <a:pPr rtl="0"/>
            <a:r>
              <a:rPr lang="fr-ca" sz="3000" dirty="0"/>
              <a:t>Conseils pour communiquer avec les victimes de la traite et de l'exploitation des personnes ayant une déficience intellectuelle</a:t>
            </a:r>
          </a:p>
        </p:txBody>
      </p:sp>
      <p:pic>
        <p:nvPicPr>
          <p:cNvPr id="6" name="Picture 5">
            <a:extLst>
              <a:ext uri="{FF2B5EF4-FFF2-40B4-BE49-F238E27FC236}">
                <a16:creationId xmlns:a16="http://schemas.microsoft.com/office/drawing/2014/main" id="{4B1309CF-EACF-43C4-8D9B-9E05B12C03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3870421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rtl="0"/>
            <a:r>
              <a:rPr lang="fr-ca"/>
              <a:t>Ressources pour aider à soutenir les victimes de la traite et de l'exploitation des personnes ayant une déficience intellectuelle</a:t>
            </a:r>
          </a:p>
        </p:txBody>
      </p:sp>
      <p:sp>
        <p:nvSpPr>
          <p:cNvPr id="3" name="Subtitle 2"/>
          <p:cNvSpPr>
            <a:spLocks noGrp="1"/>
          </p:cNvSpPr>
          <p:nvPr>
            <p:ph type="subTitle" idx="1"/>
          </p:nvPr>
        </p:nvSpPr>
        <p:spPr/>
        <p:txBody>
          <a:bodyPr rtlCol="0"/>
          <a:lstStyle/>
          <a:p>
            <a:pPr rtl="0"/>
            <a:endParaRPr lang="en-CA"/>
          </a:p>
        </p:txBody>
      </p:sp>
    </p:spTree>
    <p:extLst>
      <p:ext uri="{BB962C8B-B14F-4D97-AF65-F5344CB8AC3E}">
        <p14:creationId xmlns:p14="http://schemas.microsoft.com/office/powerpoint/2010/main" val="518224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lstStyle/>
          <a:p>
            <a:pPr marL="0" indent="0" rtl="0">
              <a:buNone/>
            </a:pPr>
            <a:r>
              <a:rPr lang="fr-ca"/>
              <a:t>  </a:t>
            </a:r>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28</a:t>
            </a:fld>
            <a:endParaRPr lang="en-CA"/>
          </a:p>
        </p:txBody>
      </p:sp>
      <p:sp>
        <p:nvSpPr>
          <p:cNvPr id="5" name="Title 4"/>
          <p:cNvSpPr>
            <a:spLocks noGrp="1"/>
          </p:cNvSpPr>
          <p:nvPr>
            <p:ph type="title"/>
          </p:nvPr>
        </p:nvSpPr>
        <p:spPr/>
        <p:txBody>
          <a:bodyPr rtlCol="0">
            <a:noAutofit/>
          </a:bodyPr>
          <a:lstStyle/>
          <a:p>
            <a:pPr rtl="0"/>
            <a:r>
              <a:rPr lang="fr-ca" sz="3000" dirty="0"/>
              <a:t>Ressources pour aider à soutenir les victimes de la traite et de l'exploitation des personnes ayant une déficience intellectuelle</a:t>
            </a:r>
          </a:p>
        </p:txBody>
      </p:sp>
      <p:pic>
        <p:nvPicPr>
          <p:cNvPr id="7" name="Picture 6">
            <a:extLst>
              <a:ext uri="{FF2B5EF4-FFF2-40B4-BE49-F238E27FC236}">
                <a16:creationId xmlns:a16="http://schemas.microsoft.com/office/drawing/2014/main" id="{689B1A99-A865-481D-B178-DAC48EF6C3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
        <p:nvSpPr>
          <p:cNvPr id="9" name="TextBox 8"/>
          <p:cNvSpPr txBox="1"/>
          <p:nvPr/>
        </p:nvSpPr>
        <p:spPr>
          <a:xfrm>
            <a:off x="899592" y="1988840"/>
            <a:ext cx="1393330" cy="584775"/>
          </a:xfrm>
          <a:prstGeom prst="rect">
            <a:avLst/>
          </a:prstGeom>
          <a:noFill/>
        </p:spPr>
        <p:txBody>
          <a:bodyPr wrap="none" rtlCol="0">
            <a:spAutoFit/>
          </a:bodyPr>
          <a:lstStyle/>
          <a:p>
            <a:pPr rtl="0"/>
            <a:r>
              <a:rPr lang="fr-ca" sz="3200" b="1"/>
              <a:t>VIDÉO :</a:t>
            </a:r>
            <a:endParaRPr lang="en-CA" sz="3200" b="1" dirty="0"/>
          </a:p>
        </p:txBody>
      </p:sp>
      <p:pic>
        <p:nvPicPr>
          <p:cNvPr id="6" name="Online Media 5" title="Justice 4">
            <a:hlinkClick r:id="" action="ppaction://media"/>
            <a:extLst>
              <a:ext uri="{FF2B5EF4-FFF2-40B4-BE49-F238E27FC236}">
                <a16:creationId xmlns:a16="http://schemas.microsoft.com/office/drawing/2014/main" id="{E690536A-AD6C-28F6-8470-4B9BD424F3DD}"/>
              </a:ext>
            </a:extLst>
          </p:cNvPr>
          <p:cNvPicPr>
            <a:picLocks noRot="1" noChangeAspect="1"/>
          </p:cNvPicPr>
          <p:nvPr>
            <a:videoFile r:link="rId1"/>
          </p:nvPr>
        </p:nvPicPr>
        <p:blipFill>
          <a:blip r:embed="rId5"/>
          <a:stretch>
            <a:fillRect/>
          </a:stretch>
        </p:blipFill>
        <p:spPr>
          <a:xfrm>
            <a:off x="582767" y="2444136"/>
            <a:ext cx="8052208" cy="3702663"/>
          </a:xfrm>
          <a:prstGeom prst="rect">
            <a:avLst/>
          </a:prstGeom>
        </p:spPr>
      </p:pic>
    </p:spTree>
    <p:extLst>
      <p:ext uri="{BB962C8B-B14F-4D97-AF65-F5344CB8AC3E}">
        <p14:creationId xmlns:p14="http://schemas.microsoft.com/office/powerpoint/2010/main" val="3108019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348880"/>
            <a:ext cx="7408333" cy="3777283"/>
          </a:xfrm>
        </p:spPr>
        <p:txBody>
          <a:bodyPr rtlCol="0"/>
          <a:lstStyle/>
          <a:p>
            <a:pPr marL="0" indent="0" rtl="0">
              <a:buNone/>
            </a:pPr>
            <a:r>
              <a:rPr lang="fr-ca" u="sng"/>
              <a:t>Ressources de l'Agence </a:t>
            </a:r>
          </a:p>
          <a:p>
            <a:pPr lvl="1" rtl="0">
              <a:buFont typeface="Courier New" panose="02070309020205020404" pitchFamily="49" charset="0"/>
              <a:buChar char="o"/>
            </a:pPr>
            <a:r>
              <a:rPr lang="fr-ca"/>
              <a:t>Assistance juridique de Windsor </a:t>
            </a:r>
          </a:p>
          <a:p>
            <a:pPr lvl="1" rtl="0">
              <a:buFont typeface="Courier New" panose="02070309020205020404" pitchFamily="49" charset="0"/>
              <a:buChar char="o"/>
            </a:pPr>
            <a:r>
              <a:rPr lang="fr-ca"/>
              <a:t>Intégration communautaire du Comté d'Essex et Intégration communautaire de Windsor  </a:t>
            </a:r>
          </a:p>
          <a:p>
            <a:pPr lvl="1" rtl="0">
              <a:buFont typeface="Courier New" panose="02070309020205020404" pitchFamily="49" charset="0"/>
              <a:buChar char="o"/>
            </a:pPr>
            <a:r>
              <a:rPr lang="fr-ca"/>
              <a:t>Société d'aide à l'enfance de Windsor / Essex </a:t>
            </a:r>
          </a:p>
          <a:p>
            <a:pPr lvl="1" rtl="0">
              <a:buFont typeface="Courier New" panose="02070309020205020404" pitchFamily="49" charset="0"/>
              <a:buChar char="o"/>
            </a:pPr>
            <a:r>
              <a:rPr lang="fr-ca"/>
              <a:t>Hôpital régional de Windsor - Campus métropolitain</a:t>
            </a:r>
          </a:p>
          <a:p>
            <a:pPr lvl="1" rtl="0">
              <a:buFont typeface="Courier New" panose="02070309020205020404" pitchFamily="49" charset="0"/>
              <a:buChar char="o"/>
            </a:pPr>
            <a:r>
              <a:rPr lang="fr-ca"/>
              <a:t>Hôpital régional de Windsor - Campus Ouellette </a:t>
            </a:r>
          </a:p>
          <a:p>
            <a:pPr lvl="1" rtl="0">
              <a:buFont typeface="Courier New" panose="02070309020205020404" pitchFamily="49" charset="0"/>
              <a:buChar char="o"/>
            </a:pPr>
            <a:r>
              <a:rPr lang="fr-ca"/>
              <a:t>Services aux victimes du comté de Windsor et Essex </a:t>
            </a:r>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29</a:t>
            </a:fld>
            <a:endParaRPr lang="en-CA"/>
          </a:p>
        </p:txBody>
      </p:sp>
      <p:sp>
        <p:nvSpPr>
          <p:cNvPr id="5" name="Title 4"/>
          <p:cNvSpPr>
            <a:spLocks noGrp="1"/>
          </p:cNvSpPr>
          <p:nvPr>
            <p:ph type="title"/>
          </p:nvPr>
        </p:nvSpPr>
        <p:spPr/>
        <p:txBody>
          <a:bodyPr rtlCol="0">
            <a:noAutofit/>
          </a:bodyPr>
          <a:lstStyle/>
          <a:p>
            <a:pPr rtl="0"/>
            <a:r>
              <a:rPr lang="fr-ca" sz="3000" dirty="0"/>
              <a:t>Ressources pour aider à soutenir les victimes de la traite et de l'exploitation des personnes ayant une déficience intellectuelle</a:t>
            </a:r>
          </a:p>
        </p:txBody>
      </p:sp>
      <p:pic>
        <p:nvPicPr>
          <p:cNvPr id="6" name="Picture 5">
            <a:extLst>
              <a:ext uri="{FF2B5EF4-FFF2-40B4-BE49-F238E27FC236}">
                <a16:creationId xmlns:a16="http://schemas.microsoft.com/office/drawing/2014/main" id="{5361381A-542E-46D2-813B-8B2B83DD5A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1007237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lstStyle/>
          <a:p>
            <a:pPr marL="0" indent="0" rtl="0">
              <a:buNone/>
            </a:pPr>
            <a:r>
              <a:rPr lang="fr-ca" u="sng"/>
              <a:t>Abris et placements d'urgence </a:t>
            </a:r>
          </a:p>
          <a:p>
            <a:pPr lvl="1" rtl="0">
              <a:buFont typeface="Courier New" panose="02070309020205020404" pitchFamily="49" charset="0"/>
              <a:buChar char="o"/>
            </a:pPr>
            <a:r>
              <a:rPr lang="fr-ca"/>
              <a:t>Centre d'accueil - Windsor </a:t>
            </a:r>
          </a:p>
          <a:p>
            <a:pPr lvl="1" rtl="0">
              <a:buFont typeface="Courier New" panose="02070309020205020404" pitchFamily="49" charset="0"/>
              <a:buChar char="o"/>
            </a:pPr>
            <a:r>
              <a:rPr lang="fr-ca"/>
              <a:t>Résidence de Windsor </a:t>
            </a:r>
          </a:p>
          <a:p>
            <a:pPr lvl="1" rtl="0">
              <a:buFont typeface="Courier New" panose="02070309020205020404" pitchFamily="49" charset="0"/>
              <a:buChar char="o"/>
            </a:pPr>
            <a:r>
              <a:rPr lang="fr-ca"/>
              <a:t>Maison Hiatus</a:t>
            </a:r>
          </a:p>
          <a:p>
            <a:pPr lvl="1" rtl="0">
              <a:buFont typeface="Courier New" panose="02070309020205020404" pitchFamily="49" charset="0"/>
              <a:buChar char="o"/>
            </a:pPr>
            <a:r>
              <a:rPr lang="fr-ca"/>
              <a:t>Centre des femmes de Chatham Kent </a:t>
            </a:r>
          </a:p>
          <a:p>
            <a:pPr lvl="1" rtl="0">
              <a:buFont typeface="Courier New" panose="02070309020205020404" pitchFamily="49" charset="0"/>
              <a:buChar char="o"/>
            </a:pPr>
            <a:r>
              <a:rPr lang="fr-ca"/>
              <a:t>Résidence de Windsor pour jeunes hommes  </a:t>
            </a:r>
          </a:p>
          <a:p>
            <a:pPr lvl="1" rtl="0">
              <a:buFont typeface="Courier New" panose="02070309020205020404" pitchFamily="49" charset="0"/>
              <a:buChar char="o"/>
            </a:pPr>
            <a:endParaRPr lang="en-CA"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30</a:t>
            </a:fld>
            <a:endParaRPr lang="en-CA"/>
          </a:p>
        </p:txBody>
      </p:sp>
      <p:sp>
        <p:nvSpPr>
          <p:cNvPr id="5" name="Title 4"/>
          <p:cNvSpPr>
            <a:spLocks noGrp="1"/>
          </p:cNvSpPr>
          <p:nvPr>
            <p:ph type="title"/>
          </p:nvPr>
        </p:nvSpPr>
        <p:spPr/>
        <p:txBody>
          <a:bodyPr rtlCol="0">
            <a:noAutofit/>
          </a:bodyPr>
          <a:lstStyle/>
          <a:p>
            <a:pPr rtl="0"/>
            <a:r>
              <a:rPr lang="fr-ca" sz="3000" dirty="0"/>
              <a:t>Ressources pour aider à soutenir les victimes de la traite et de l'exploitation des personnes ayant une déficience intellectuelle</a:t>
            </a:r>
          </a:p>
        </p:txBody>
      </p:sp>
      <p:pic>
        <p:nvPicPr>
          <p:cNvPr id="6" name="Picture 5">
            <a:extLst>
              <a:ext uri="{FF2B5EF4-FFF2-40B4-BE49-F238E27FC236}">
                <a16:creationId xmlns:a16="http://schemas.microsoft.com/office/drawing/2014/main" id="{6FF627EC-FDE5-425B-B34C-C9B7EFF51F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1466278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060848"/>
            <a:ext cx="7408333" cy="4065315"/>
          </a:xfrm>
        </p:spPr>
        <p:txBody>
          <a:bodyPr rtlCol="0">
            <a:normAutofit fontScale="77500" lnSpcReduction="20000"/>
          </a:bodyPr>
          <a:lstStyle/>
          <a:p>
            <a:pPr marL="0" indent="0" rtl="0">
              <a:buNone/>
            </a:pPr>
            <a:r>
              <a:rPr lang="fr-ca" u="sng"/>
              <a:t>Ressources supplémentaires</a:t>
            </a:r>
          </a:p>
          <a:p>
            <a:pPr lvl="1" rtl="0">
              <a:buFont typeface="Courier New" panose="02070309020205020404" pitchFamily="49" charset="0"/>
              <a:buChar char="o"/>
            </a:pPr>
            <a:r>
              <a:rPr lang="fr-ca"/>
              <a:t>Ligne d'urgence canadienne pour la traite des personnes </a:t>
            </a:r>
          </a:p>
          <a:p>
            <a:pPr lvl="2" rtl="0">
              <a:buFont typeface="Arial" panose="020B0604020202020204" pitchFamily="34" charset="0"/>
              <a:buChar char="•"/>
            </a:pPr>
            <a:r>
              <a:rPr lang="fr-ca"/>
              <a:t>1-833-900-1010</a:t>
            </a:r>
          </a:p>
          <a:p>
            <a:pPr lvl="1" rtl="0">
              <a:buClr>
                <a:srgbClr val="31B6FD"/>
              </a:buClr>
              <a:buFont typeface="Courier New" panose="02070309020205020404" pitchFamily="49" charset="0"/>
              <a:buChar char="o"/>
            </a:pPr>
            <a:r>
              <a:rPr lang="fr-ca">
                <a:solidFill>
                  <a:srgbClr val="073E87"/>
                </a:solidFill>
              </a:rPr>
              <a:t>Programme de réponse rapide aux victimes + (VQRP+) </a:t>
            </a:r>
          </a:p>
          <a:p>
            <a:pPr lvl="2" rtl="0">
              <a:buClr>
                <a:srgbClr val="31B6FD"/>
              </a:buClr>
              <a:buFont typeface="Arial" panose="020B0604020202020204" pitchFamily="34" charset="0"/>
              <a:buChar char="•"/>
            </a:pPr>
            <a:r>
              <a:rPr lang="fr-ca">
                <a:solidFill>
                  <a:srgbClr val="073E87"/>
                </a:solidFill>
              </a:rPr>
              <a:t>Ligne d'aide aux victimes : 1-888-579-2888</a:t>
            </a:r>
          </a:p>
          <a:p>
            <a:pPr lvl="2" rtl="0">
              <a:buClr>
                <a:srgbClr val="31B6FD"/>
              </a:buClr>
              <a:buFont typeface="Arial" panose="020B0604020202020204" pitchFamily="34" charset="0"/>
              <a:buChar char="•"/>
            </a:pPr>
            <a:r>
              <a:rPr lang="fr-ca"/>
              <a:t>Dépenses d'urgence pour la sécurité du logement (par exemple, réparation des fenêtres)</a:t>
            </a:r>
          </a:p>
          <a:p>
            <a:pPr lvl="2" rtl="0">
              <a:buClr>
                <a:srgbClr val="31B6FD"/>
              </a:buClr>
              <a:buFont typeface="Arial" panose="020B0604020202020204" pitchFamily="34" charset="0"/>
              <a:buChar char="•"/>
            </a:pPr>
            <a:r>
              <a:rPr lang="fr-ca"/>
              <a:t>Dépenses d'assistance pratique (par exemple, produits de première nécessité)</a:t>
            </a:r>
          </a:p>
          <a:p>
            <a:pPr lvl="2" rtl="0">
              <a:buClr>
                <a:srgbClr val="31B6FD"/>
              </a:buClr>
              <a:buFont typeface="Arial" panose="020B0604020202020204" pitchFamily="34" charset="0"/>
              <a:buChar char="•"/>
            </a:pPr>
            <a:r>
              <a:rPr lang="fr-ca"/>
              <a:t>Frais de voyage et frais connexes (par exemple, pour un traitement médical)</a:t>
            </a:r>
          </a:p>
          <a:p>
            <a:pPr lvl="2" rtl="0">
              <a:buClr>
                <a:srgbClr val="31B6FD"/>
              </a:buClr>
              <a:buFont typeface="Arial" panose="020B0604020202020204" pitchFamily="34" charset="0"/>
              <a:buChar char="•"/>
            </a:pPr>
            <a:r>
              <a:rPr lang="fr-ca"/>
              <a:t>Nettoyage de la scène de crime (par exemple, enlèvement des graffitis haineux)</a:t>
            </a:r>
          </a:p>
          <a:p>
            <a:pPr lvl="2" rtl="0">
              <a:buClr>
                <a:srgbClr val="31B6FD"/>
              </a:buClr>
              <a:buFont typeface="Arial" panose="020B0604020202020204" pitchFamily="34" charset="0"/>
              <a:buChar char="•"/>
            </a:pPr>
            <a:r>
              <a:rPr lang="fr-ca"/>
              <a:t>Services de conseil à court terme</a:t>
            </a:r>
          </a:p>
          <a:p>
            <a:pPr lvl="2" rtl="0">
              <a:buClr>
                <a:srgbClr val="31B6FD"/>
              </a:buClr>
              <a:buFont typeface="Arial" panose="020B0604020202020204" pitchFamily="34" charset="0"/>
              <a:buChar char="•"/>
            </a:pPr>
            <a:r>
              <a:rPr lang="fr-ca"/>
              <a:t>Soutiens requis pour les blessures graves</a:t>
            </a:r>
          </a:p>
          <a:p>
            <a:pPr lvl="2" rtl="0">
              <a:buClr>
                <a:srgbClr val="31B6FD"/>
              </a:buClr>
              <a:buFont typeface="Arial" panose="020B0604020202020204" pitchFamily="34" charset="0"/>
              <a:buChar char="•"/>
            </a:pPr>
            <a:r>
              <a:rPr lang="fr-ca"/>
              <a:t>Frais funéraires de base et autres aides financières pour les familles des victimes d'homicide</a:t>
            </a:r>
          </a:p>
          <a:p>
            <a:pPr lvl="2" rtl="0">
              <a:buFont typeface="Arial" panose="020B0604020202020204" pitchFamily="34" charset="0"/>
              <a:buChar char="•"/>
            </a:pPr>
            <a:endParaRPr lang="en-CA"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31</a:t>
            </a:fld>
            <a:endParaRPr lang="en-CA"/>
          </a:p>
        </p:txBody>
      </p:sp>
      <p:sp>
        <p:nvSpPr>
          <p:cNvPr id="5" name="Title 4"/>
          <p:cNvSpPr>
            <a:spLocks noGrp="1"/>
          </p:cNvSpPr>
          <p:nvPr>
            <p:ph type="title"/>
          </p:nvPr>
        </p:nvSpPr>
        <p:spPr/>
        <p:txBody>
          <a:bodyPr rtlCol="0">
            <a:noAutofit/>
          </a:bodyPr>
          <a:lstStyle/>
          <a:p>
            <a:pPr rtl="0"/>
            <a:r>
              <a:rPr lang="fr-ca" sz="3000" dirty="0"/>
              <a:t>Ressources pour aider à soutenir les victimes de la traite et de l'exploitation des personnes ayant une déficience intellectuelle</a:t>
            </a:r>
          </a:p>
        </p:txBody>
      </p:sp>
      <p:pic>
        <p:nvPicPr>
          <p:cNvPr id="6" name="Picture 5">
            <a:extLst>
              <a:ext uri="{FF2B5EF4-FFF2-40B4-BE49-F238E27FC236}">
                <a16:creationId xmlns:a16="http://schemas.microsoft.com/office/drawing/2014/main" id="{34FD0A38-D784-4C66-A483-2678440083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5752547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rtl="0"/>
            <a:r>
              <a:rPr lang="fr-ca"/>
              <a:t>Questions ?</a:t>
            </a:r>
            <a:br>
              <a:rPr lang="en-CA" dirty="0"/>
            </a:br>
            <a:endParaRPr lang="en-CA" dirty="0"/>
          </a:p>
        </p:txBody>
      </p:sp>
      <p:sp>
        <p:nvSpPr>
          <p:cNvPr id="3" name="Text Placeholder 2"/>
          <p:cNvSpPr>
            <a:spLocks noGrp="1"/>
          </p:cNvSpPr>
          <p:nvPr>
            <p:ph type="body" idx="1"/>
          </p:nvPr>
        </p:nvSpPr>
        <p:spPr/>
        <p:txBody>
          <a:bodyPr rtlCol="0"/>
          <a:lstStyle/>
          <a:p>
            <a:pPr rtl="0"/>
            <a:endParaRPr lang="en-CA" dirty="0"/>
          </a:p>
        </p:txBody>
      </p:sp>
      <p:sp>
        <p:nvSpPr>
          <p:cNvPr id="4" name="Footer Placeholder 3"/>
          <p:cNvSpPr>
            <a:spLocks noGrp="1"/>
          </p:cNvSpPr>
          <p:nvPr>
            <p:ph type="ftr" sz="quarter" idx="11"/>
          </p:nvPr>
        </p:nvSpPr>
        <p:spPr/>
        <p:txBody>
          <a:bodyPr rtlCol="0"/>
          <a:lstStyle/>
          <a:p>
            <a:pPr rtl="0"/>
            <a:r>
              <a:rPr lang="fr-ca"/>
              <a:t>Aussi sécuritaire que possible : Curriculum de justice, 2019</a:t>
            </a:r>
          </a:p>
        </p:txBody>
      </p:sp>
      <p:sp>
        <p:nvSpPr>
          <p:cNvPr id="5" name="Slide Number Placeholder 4"/>
          <p:cNvSpPr>
            <a:spLocks noGrp="1"/>
          </p:cNvSpPr>
          <p:nvPr>
            <p:ph type="sldNum" sz="quarter" idx="12"/>
          </p:nvPr>
        </p:nvSpPr>
        <p:spPr/>
        <p:txBody>
          <a:bodyPr rtlCol="0"/>
          <a:lstStyle/>
          <a:p>
            <a:pPr rtl="0"/>
            <a:fld id="{E1A24E56-A5F5-418C-A3DF-13C8A53A2EF6}" type="slidenum">
              <a:rPr lang="en-CA" smtClean="0"/>
              <a:t>32</a:t>
            </a:fld>
            <a:endParaRPr lang="en-CA"/>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0312" y="5949280"/>
            <a:ext cx="1270000" cy="779016"/>
          </a:xfrm>
          <a:prstGeom prst="rect">
            <a:avLst/>
          </a:prstGeom>
        </p:spPr>
      </p:pic>
      <p:pic>
        <p:nvPicPr>
          <p:cNvPr id="7" name="Picture 6">
            <a:extLst>
              <a:ext uri="{FF2B5EF4-FFF2-40B4-BE49-F238E27FC236}">
                <a16:creationId xmlns:a16="http://schemas.microsoft.com/office/drawing/2014/main" id="{2878F891-5142-410B-938B-FC1B31B601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24954325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4155" y="1575130"/>
            <a:ext cx="3812645" cy="2429934"/>
          </a:xfrm>
        </p:spPr>
        <p:txBody>
          <a:bodyPr rtlCol="0"/>
          <a:lstStyle/>
          <a:p>
            <a:pPr rtl="0"/>
            <a:r>
              <a:rPr lang="fr-ca"/>
              <a:t>Ce projet a été financé par le ministère du Solliciteur général </a:t>
            </a:r>
          </a:p>
        </p:txBody>
      </p:sp>
      <p:sp>
        <p:nvSpPr>
          <p:cNvPr id="4" name="Footer Placeholder 3"/>
          <p:cNvSpPr>
            <a:spLocks noGrp="1"/>
          </p:cNvSpPr>
          <p:nvPr>
            <p:ph type="ftr" sz="quarter" idx="11"/>
          </p:nvPr>
        </p:nvSpPr>
        <p:spPr/>
        <p:txBody>
          <a:bodyPr rtlCol="0"/>
          <a:lstStyle/>
          <a:p>
            <a:pPr rtl="0"/>
            <a:r>
              <a:rPr lang="fr-ca"/>
              <a:t>Aussi sécuritaire que possible : Curriculum de justice, 2019</a:t>
            </a:r>
          </a:p>
        </p:txBody>
      </p:sp>
      <p:sp>
        <p:nvSpPr>
          <p:cNvPr id="5" name="Slide Number Placeholder 4"/>
          <p:cNvSpPr>
            <a:spLocks noGrp="1"/>
          </p:cNvSpPr>
          <p:nvPr>
            <p:ph type="sldNum" sz="quarter" idx="12"/>
          </p:nvPr>
        </p:nvSpPr>
        <p:spPr/>
        <p:txBody>
          <a:bodyPr rtlCol="0"/>
          <a:lstStyle/>
          <a:p>
            <a:pPr rtl="0"/>
            <a:fld id="{E1A24E56-A5F5-418C-A3DF-13C8A53A2EF6}" type="slidenum">
              <a:rPr lang="en-CA" smtClean="0"/>
              <a:t>33</a:t>
            </a:fld>
            <a:endParaRPr lang="en-CA"/>
          </a:p>
        </p:txBody>
      </p:sp>
      <p:pic>
        <p:nvPicPr>
          <p:cNvPr id="14" name="Picture Placeholder 13">
            <a:extLst>
              <a:ext uri="{FF2B5EF4-FFF2-40B4-BE49-F238E27FC236}">
                <a16:creationId xmlns:a16="http://schemas.microsoft.com/office/drawing/2014/main" id="{AA03E2CF-952B-444C-BCF8-2D29B6965931}"/>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5516" r="5516"/>
          <a:stretch>
            <a:fillRect/>
          </a:stretch>
        </p:blipFill>
        <p:spPr/>
      </p:pic>
    </p:spTree>
    <p:extLst>
      <p:ext uri="{BB962C8B-B14F-4D97-AF65-F5344CB8AC3E}">
        <p14:creationId xmlns:p14="http://schemas.microsoft.com/office/powerpoint/2010/main" val="3742207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normAutofit fontScale="40000" lnSpcReduction="20000"/>
          </a:bodyPr>
          <a:lstStyle/>
          <a:p>
            <a:pPr rtl="0"/>
            <a:r>
              <a:rPr lang="fr-ca"/>
              <a:t>Chong, I., Dickie, Y., Martin, G., Harapiak, S. &amp; Garinger, J. (2000). « Response switching to repeated questions by individuals with developmental disabilities during interviews. » </a:t>
            </a:r>
            <a:r>
              <a:rPr lang="fr-ca" i="1"/>
              <a:t>Developmental Disabilities Bulletin</a:t>
            </a:r>
            <a:r>
              <a:rPr lang="fr-ca"/>
              <a:t> 28(1) : 56-66. </a:t>
            </a:r>
          </a:p>
          <a:p>
            <a:pPr rtl="0"/>
            <a:r>
              <a:rPr lang="fr-ca"/>
              <a:t>Emerson, E. (2007). « Poverty and People with Intellectual Disabilities. » </a:t>
            </a:r>
            <a:r>
              <a:rPr lang="fr-ca" i="1"/>
              <a:t>Mental Retardation and Developmental Disabilities Research Reviews </a:t>
            </a:r>
            <a:r>
              <a:rPr lang="fr-ca"/>
              <a:t>13: 107-113.  </a:t>
            </a:r>
          </a:p>
          <a:p>
            <a:pPr rtl="0"/>
            <a:r>
              <a:rPr lang="fr-ca"/>
              <a:t>Griffiths, D.M., Stavarakaki, C., &amp; Summers, J. (2002). </a:t>
            </a:r>
            <a:r>
              <a:rPr lang="fr-ca" i="1"/>
              <a:t>Dual Diagnosis: An introduction to the mental health needs of persons with developmental disabilities</a:t>
            </a:r>
            <a:r>
              <a:rPr lang="fr-ca"/>
              <a:t>. Ontario, Canada: Habilitative Mental Health Resource Network. </a:t>
            </a:r>
          </a:p>
          <a:p>
            <a:pPr rtl="0"/>
            <a:r>
              <a:rPr lang="fr-ca"/>
              <a:t>Kebbell, M.R., Hatton, C. &amp; Johnson, S.D. (2000) Witnesses with learning disabilities in court: full report of research activities and results. End of Grant Report to the Economic and Social Research Council. Manuscrit non publié, Université de Birmingham, Birmingham.  </a:t>
            </a:r>
            <a:endParaRPr lang="en-CA" dirty="0"/>
          </a:p>
          <a:p>
            <a:pPr rtl="0"/>
            <a:r>
              <a:rPr lang="fr-ca"/>
              <a:t>Kebbell, M.R., Hatton, C., Johnson, S.D. &amp; O’Kelly, C.M.E. (2001) « People with learning disabilities as witnesses in court : What questions should lawyers ask? » </a:t>
            </a:r>
            <a:r>
              <a:rPr lang="fr-ca" i="1"/>
              <a:t>British Journal of Learning Disabilities</a:t>
            </a:r>
            <a:r>
              <a:rPr lang="fr-ca"/>
              <a:t> 29 : 98-102. </a:t>
            </a:r>
            <a:endParaRPr lang="en-CA" dirty="0"/>
          </a:p>
          <a:p>
            <a:pPr rtl="0"/>
            <a:r>
              <a:rPr lang="fr-ca"/>
              <a:t>Kuosmanen, J. &amp; Starke, M. (2011). « Women and Men With Intellectual Disabilities Who Sell or Trade Sex: Voices From the Professionals. » </a:t>
            </a:r>
            <a:r>
              <a:rPr lang="fr-ca" i="1"/>
              <a:t>Journal of Social Work in Disability &amp; Rehabilitation</a:t>
            </a:r>
            <a:r>
              <a:rPr lang="fr-ca"/>
              <a:t> 10: 129-149. </a:t>
            </a:r>
            <a:endParaRPr lang="en-CA" dirty="0"/>
          </a:p>
          <a:p>
            <a:pPr rtl="0"/>
            <a:r>
              <a:rPr lang="fr-ca"/>
              <a:t>Nagy, T. (2018). </a:t>
            </a:r>
            <a:r>
              <a:rPr lang="fr-ca" i="1"/>
              <a:t>Human Trafficking Manual for Service Providers </a:t>
            </a:r>
            <a:r>
              <a:rPr lang="fr-ca"/>
              <a:t>(4</a:t>
            </a:r>
            <a:r>
              <a:rPr lang="fr-ca" baseline="30000"/>
              <a:t>th</a:t>
            </a:r>
            <a:r>
              <a:rPr lang="fr-ca"/>
              <a:t> ed.). Lucking, J. (Ed.). Timea's Cause Inc.   </a:t>
            </a:r>
            <a:endParaRPr lang="en-CA" dirty="0"/>
          </a:p>
          <a:p>
            <a:pPr rtl="0"/>
            <a:r>
              <a:rPr lang="fr-ca"/>
              <a:t>Perreault, S. (2009). </a:t>
            </a:r>
            <a:r>
              <a:rPr lang="fr-ca" i="1"/>
              <a:t>Criminal Victimization and Health: A Profile of Victimization Among Persons with Activity Limitations or Other Health Problems</a:t>
            </a:r>
            <a:r>
              <a:rPr lang="fr-ca"/>
              <a:t>. Ottawa : Statistique Canada. Consulté le 1er septembre 2018 (http://publications.gc.ca/site/archivee archived.html?url=http://publications.gc.ca/collections/collection_2009/statcan/85F0033M/85f0033m2009021-eng.pdf).    </a:t>
            </a:r>
            <a:endParaRPr lang="en-CA" dirty="0"/>
          </a:p>
          <a:p>
            <a:pPr rtl="0"/>
            <a:r>
              <a:rPr lang="fr-ca"/>
              <a:t>Petersilia, J. (2000). « Victimes invisibles : La violence à l'égard des personnes souffrant de troubles du développement. » </a:t>
            </a:r>
            <a:r>
              <a:rPr lang="fr-ca" i="1"/>
              <a:t>Human Rights</a:t>
            </a:r>
            <a:r>
              <a:rPr lang="fr-ca"/>
              <a:t> 27(1): 9-12. </a:t>
            </a:r>
            <a:endParaRPr lang="en-CA" dirty="0"/>
          </a:p>
          <a:p>
            <a:pPr rtl="0"/>
            <a:r>
              <a:rPr lang="fr-ca"/>
              <a:t>Polaris Project. (2018). </a:t>
            </a:r>
            <a:r>
              <a:rPr lang="fr-ca" i="1"/>
              <a:t>Individuals with disabilities may face increased risk of human          trafficking.</a:t>
            </a:r>
            <a:r>
              <a:rPr lang="fr-ca"/>
              <a:t> Consulté le 17 octobre 2018 (https://polarisproject.org/blog/2018/08/15/individuals-disabilities-may-face-increased-risk-human-trafficking).  </a:t>
            </a:r>
            <a:endParaRPr lang="en-CA" dirty="0"/>
          </a:p>
          <a:p>
            <a:pPr rtl="0"/>
            <a:r>
              <a:rPr lang="fr-ca"/>
              <a:t>Reid, J.A. (2018). « Sex Trafficking of Girls With Intellectual Disabilities: An Exploratory Mixed Methods Study. » </a:t>
            </a:r>
            <a:r>
              <a:rPr lang="fr-ca" i="1"/>
              <a:t>Sexual Abuse</a:t>
            </a:r>
            <a:r>
              <a:rPr lang="fr-ca"/>
              <a:t> 30(2): 107-131. </a:t>
            </a:r>
            <a:endParaRPr lang="en-CA" dirty="0"/>
          </a:p>
          <a:p>
            <a:pPr rtl="0"/>
            <a:r>
              <a:rPr lang="fr-ca"/>
              <a:t>United States v. Weston, No. 13-025-1. </a:t>
            </a:r>
            <a:endParaRPr lang="en-CA" dirty="0"/>
          </a:p>
          <a:p>
            <a:pPr marL="0" indent="0" rtl="0">
              <a:buNone/>
            </a:pPr>
            <a:endParaRPr lang="en-CA" dirty="0"/>
          </a:p>
        </p:txBody>
      </p:sp>
      <p:sp>
        <p:nvSpPr>
          <p:cNvPr id="3" name="Footer Placeholder 2"/>
          <p:cNvSpPr>
            <a:spLocks noGrp="1"/>
          </p:cNvSpPr>
          <p:nvPr>
            <p:ph type="ftr" sz="quarter" idx="11"/>
          </p:nvPr>
        </p:nvSpPr>
        <p:spPr/>
        <p:txBody>
          <a:bodyPr rtlCol="0"/>
          <a:lstStyle/>
          <a:p>
            <a:pPr rtl="0"/>
            <a:r>
              <a:rPr lang="fr-ca"/>
              <a:t>Aussi sécuritaire que possible : Curriculum de justice, 2019</a:t>
            </a:r>
          </a:p>
        </p:txBody>
      </p:sp>
      <p:sp>
        <p:nvSpPr>
          <p:cNvPr id="4" name="Slide Number Placeholder 3"/>
          <p:cNvSpPr>
            <a:spLocks noGrp="1"/>
          </p:cNvSpPr>
          <p:nvPr>
            <p:ph type="sldNum" sz="quarter" idx="12"/>
          </p:nvPr>
        </p:nvSpPr>
        <p:spPr/>
        <p:txBody>
          <a:bodyPr rtlCol="0"/>
          <a:lstStyle/>
          <a:p>
            <a:pPr rtl="0"/>
            <a:fld id="{E1A24E56-A5F5-418C-A3DF-13C8A53A2EF6}" type="slidenum">
              <a:rPr lang="en-CA" smtClean="0"/>
              <a:t>34</a:t>
            </a:fld>
            <a:endParaRPr lang="en-CA"/>
          </a:p>
        </p:txBody>
      </p:sp>
      <p:sp>
        <p:nvSpPr>
          <p:cNvPr id="5" name="Title 4"/>
          <p:cNvSpPr>
            <a:spLocks noGrp="1"/>
          </p:cNvSpPr>
          <p:nvPr>
            <p:ph type="title"/>
          </p:nvPr>
        </p:nvSpPr>
        <p:spPr/>
        <p:txBody>
          <a:bodyPr rtlCol="0"/>
          <a:lstStyle/>
          <a:p>
            <a:pPr rtl="0"/>
            <a:r>
              <a:rPr lang="fr-ca"/>
              <a:t>Références </a:t>
            </a:r>
          </a:p>
        </p:txBody>
      </p:sp>
      <p:pic>
        <p:nvPicPr>
          <p:cNvPr id="6" name="Picture 5">
            <a:extLst>
              <a:ext uri="{FF2B5EF4-FFF2-40B4-BE49-F238E27FC236}">
                <a16:creationId xmlns:a16="http://schemas.microsoft.com/office/drawing/2014/main" id="{3C754E4A-5BBC-4B28-AEB9-2998B7BA2B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778" y="6065160"/>
            <a:ext cx="2170584" cy="763936"/>
          </a:xfrm>
          <a:prstGeom prst="rect">
            <a:avLst/>
          </a:prstGeom>
        </p:spPr>
      </p:pic>
    </p:spTree>
    <p:extLst>
      <p:ext uri="{BB962C8B-B14F-4D97-AF65-F5344CB8AC3E}">
        <p14:creationId xmlns:p14="http://schemas.microsoft.com/office/powerpoint/2010/main" val="29032716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themeOverride>
</file>

<file path=ppt/theme/themeOverride2.xml><?xml version="1.0" encoding="utf-8"?>
<a:themeOverride xmlns:a="http://schemas.openxmlformats.org/drawingml/2006/main">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themeOverride>
</file>

<file path=ppt/theme/themeOverride3.xml><?xml version="1.0" encoding="utf-8"?>
<a:themeOverride xmlns:a="http://schemas.openxmlformats.org/drawingml/2006/main">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themeOverride>
</file>

<file path=ppt/theme/themeOverride4.xml><?xml version="1.0" encoding="utf-8"?>
<a:themeOverride xmlns:a="http://schemas.openxmlformats.org/drawingml/2006/main">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C152CF1697114BA6649D7005DEE8C9" ma:contentTypeVersion="17" ma:contentTypeDescription="Create a new document." ma:contentTypeScope="" ma:versionID="06d049dd3678aee50e539ba71f1b4a77">
  <xsd:schema xmlns:xsd="http://www.w3.org/2001/XMLSchema" xmlns:xs="http://www.w3.org/2001/XMLSchema" xmlns:p="http://schemas.microsoft.com/office/2006/metadata/properties" xmlns:ns2="09894395-fb2c-4079-9bb2-52ebd0b01314" xmlns:ns3="9e1b80af-ac39-420e-97d9-8bd1ba3918d6" targetNamespace="http://schemas.microsoft.com/office/2006/metadata/properties" ma:root="true" ma:fieldsID="9159e90ea175a3c6c98d81654ecb11c3" ns2:_="" ns3:_="">
    <xsd:import namespace="09894395-fb2c-4079-9bb2-52ebd0b01314"/>
    <xsd:import namespace="9e1b80af-ac39-420e-97d9-8bd1ba3918d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894395-fb2c-4079-9bb2-52ebd0b013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5cd4d3b-bab3-4b63-ab95-3b3f91cdd130"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1b80af-ac39-420e-97d9-8bd1ba3918d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93562c76-aa0c-4a9e-94af-2b59ef4fb0e9}" ma:internalName="TaxCatchAll" ma:showField="CatchAllData" ma:web="9e1b80af-ac39-420e-97d9-8bd1ba3918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9894395-fb2c-4079-9bb2-52ebd0b01314">
      <Terms xmlns="http://schemas.microsoft.com/office/infopath/2007/PartnerControls"/>
    </lcf76f155ced4ddcb4097134ff3c332f>
    <TaxCatchAll xmlns="9e1b80af-ac39-420e-97d9-8bd1ba3918d6" xsi:nil="true"/>
  </documentManagement>
</p:properties>
</file>

<file path=customXml/itemProps1.xml><?xml version="1.0" encoding="utf-8"?>
<ds:datastoreItem xmlns:ds="http://schemas.openxmlformats.org/officeDocument/2006/customXml" ds:itemID="{36CAE8A5-761E-4F77-8FB5-E11628B0B8FF}">
  <ds:schemaRefs>
    <ds:schemaRef ds:uri="http://schemas.microsoft.com/sharepoint/v3/contenttype/forms"/>
  </ds:schemaRefs>
</ds:datastoreItem>
</file>

<file path=customXml/itemProps2.xml><?xml version="1.0" encoding="utf-8"?>
<ds:datastoreItem xmlns:ds="http://schemas.openxmlformats.org/officeDocument/2006/customXml" ds:itemID="{7D6C1E12-31CB-4A97-AD6D-2DF1C797DE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894395-fb2c-4079-9bb2-52ebd0b01314"/>
    <ds:schemaRef ds:uri="9e1b80af-ac39-420e-97d9-8bd1ba3918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2E14F0-2BF1-41E8-96AA-1F1CA256067E}">
  <ds:schemaRefs>
    <ds:schemaRef ds:uri="http://schemas.microsoft.com/office/2006/metadata/properties"/>
    <ds:schemaRef ds:uri="http://schemas.microsoft.com/office/infopath/2007/PartnerControls"/>
    <ds:schemaRef ds:uri="09894395-fb2c-4079-9bb2-52ebd0b01314"/>
    <ds:schemaRef ds:uri="9e1b80af-ac39-420e-97d9-8bd1ba3918d6"/>
  </ds:schemaRefs>
</ds:datastoreItem>
</file>

<file path=docProps/app.xml><?xml version="1.0" encoding="utf-8"?>
<Properties xmlns="http://schemas.openxmlformats.org/officeDocument/2006/extended-properties" xmlns:vt="http://schemas.openxmlformats.org/officeDocument/2006/docPropsVTypes">
  <Template>Waveform</Template>
  <TotalTime>2634</TotalTime>
  <Words>2419</Words>
  <Application>Microsoft Office PowerPoint</Application>
  <PresentationFormat>On-screen Show (4:3)</PresentationFormat>
  <Paragraphs>259</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Waveform</vt:lpstr>
      <vt:lpstr>PowerPoint Presentation</vt:lpstr>
      <vt:lpstr>Objectifs de la présentation</vt:lpstr>
      <vt:lpstr>Qu'est-ce qu'une déficience intellectuelle ?</vt:lpstr>
      <vt:lpstr>Qu'est-ce qu'une déficience intellectuelle ?</vt:lpstr>
      <vt:lpstr>Vrai ou faux ?</vt:lpstr>
      <vt:lpstr>Déficience intellectuelle et maladie mentale</vt:lpstr>
      <vt:lpstr>N’oubliez pas...</vt:lpstr>
      <vt:lpstr>Question</vt:lpstr>
      <vt:lpstr>Vulnérabilités et facteurs de risque pour les personnes présentant une déficience intellectuelle</vt:lpstr>
      <vt:lpstr>5 Facteurs de risque pour les personnes présentant une déficience intellectuelle</vt:lpstr>
      <vt:lpstr>Facteurs de risque et recrutement </vt:lpstr>
      <vt:lpstr>Vrai ou faux ? </vt:lpstr>
      <vt:lpstr>Réponse</vt:lpstr>
      <vt:lpstr>Comment savoir si une personne a une déficience intellectuelle ?</vt:lpstr>
      <vt:lpstr>Comment savoir si une personne a une déficience intellectuelle ?</vt:lpstr>
      <vt:lpstr>Comment savoir si une personne a une déficience intellectuelle ?</vt:lpstr>
      <vt:lpstr>Comment savoir si une personne a une déficience intellectuelle ?</vt:lpstr>
      <vt:lpstr>Conseils pour communiquer avec les victimes de la traite et de l'exploitation des personnes ayant une déficience intellectuelle</vt:lpstr>
      <vt:lpstr>Conseils pour communiquer avec les victimes de la traite et de l'exploitation des personnes ayant une déficience intellectuelle</vt:lpstr>
      <vt:lpstr>Conseils pour communiquer avec les victimes de la traite et de l'exploitation des personnes ayant une déficience intellectuelle</vt:lpstr>
      <vt:lpstr>Conseils pour communiquer avec les victimes de la traite et de l'exploitation des personnes ayant une déficience intellectuelle</vt:lpstr>
      <vt:lpstr>Conseils pour communiquer avec les victimes de la traite et de l'exploitation des personnes ayant une déficience intellectuelle</vt:lpstr>
      <vt:lpstr>Conseils pour communiquer avec les victimes de la traite et de l'exploitation des personnes ayant une déficience intellectuelle</vt:lpstr>
      <vt:lpstr>Conseils pour communiquer avec les victimes de la traite et de l'exploitation des personnes ayant une déficience intellectuelle</vt:lpstr>
      <vt:lpstr>Conseils pour communiquer avec les victimes de la traite et de l'exploitation des personnes ayant une déficience intellectuelle</vt:lpstr>
      <vt:lpstr>Conseils pour communiquer avec les victimes de la traite et de l'exploitation des personnes ayant une déficience intellectuelle</vt:lpstr>
      <vt:lpstr>Ressources pour aider à soutenir les victimes de la traite et de l'exploitation des personnes ayant une déficience intellectuelle</vt:lpstr>
      <vt:lpstr>Ressources pour aider à soutenir les victimes de la traite et de l'exploitation des personnes ayant une déficience intellectuelle</vt:lpstr>
      <vt:lpstr>Ressources pour aider à soutenir les victimes de la traite et de l'exploitation des personnes ayant une déficience intellectuelle</vt:lpstr>
      <vt:lpstr>Ressources pour aider à soutenir les victimes de la traite et de l'exploitation des personnes ayant une déficience intellectuelle</vt:lpstr>
      <vt:lpstr>Ressources pour aider à soutenir les victimes de la traite et de l'exploitation des personnes ayant une déficience intellectuelle</vt:lpstr>
      <vt:lpstr>Questions ? </vt:lpstr>
      <vt:lpstr>Ce projet a été financé par le ministère du Solliciteur général </vt:lpstr>
      <vt:lpstr>Références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Amanda Mastronardi</cp:lastModifiedBy>
  <cp:revision>233</cp:revision>
  <cp:lastPrinted>2019-09-26T16:12:26Z</cp:lastPrinted>
  <dcterms:created xsi:type="dcterms:W3CDTF">2019-01-31T18:00:47Z</dcterms:created>
  <dcterms:modified xsi:type="dcterms:W3CDTF">2023-05-10T20:02:31Z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0x010100F5C152CF1697114BA6649D7005DEE8C9</vt:lpwstr>
  </property>
  <property fmtid="{D5CDD505-2E9C-101B-9397-08002B2CF9AE}" pid="3" name="MediaServiceImageTags">
    <vt:lpwstr/>
  </property>
</Properties>
</file>